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Meridian brings every WhatsApp, Instagram and Facebook conversation — and Instagram and Facebook comments — into one inbox, organised as tickets for your support team, with an AI agent that can answer first and hand over to a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Nine things the customer gets. Each is a later slide; the AI agent and contacts are new.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Sign-in options and two-factor authentication.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tenant connects their own WhatsApp Business Account, Instagram account and Facebook Page through a guided setup.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screen. Three channels in one list; the conversation and the customer context beside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Status lifecycle, priority, tags, internal notes and assignment.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Instagram and Facebook comments in a dedicated queue with public reply, private reply and moderation.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Frames captured from the running product. The web version of this deck plays the full animation.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Delivery states are reported by Meta webhooks, not assumed after sending.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composer enforces the WhatsApp 24-hour customer service window automatically.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Frames captured from the running product. The web version of this deck plays the full animation.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Saved replies (with placeholders, inside the 24-hour window), template visibility for agents, and tag 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Presence, routing strategies, concurrency caps, transfer and escalation, roles.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Frames captured from the running product. The web version of this deck plays the full animation.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AI agent: a workspace switch, a model choice, how you pay, and when it hands over.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Teach page: Who it is, What it helps with, Rules, Knowledge,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Knowledge sources: FAQs, documents, web pages, saved replies and the contact's own record.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Hand-over rules, per-conversation pause, voice notes and photos, comment replies.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AI activity page and the AI section of Billing; two ways to pay.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Templates are created in-app, submitted to Meta, and their approval status syncs automatically.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Template-first campaign builder with a pre-flight check, audiences from contacts, scheduling, four send-rate modes and sending hours.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WebSocket updates for every agent; notification centre; email for offline agents.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Frames captured from the running product. The web version of this deck plays the full animation.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Contacts list and profile, custom fields, CSV import and export, blocking.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Dashboards reconcile exactly with the underlying message and billing records.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Agent KPIs, leaderboard, per-agent drill-down, CSV and scheduled email reports.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Per-message billing with itemised usage, a configurable spend limit and monthly statements.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2FA, session management, roles, audit trail, opt-out compliance, data export/deletion.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Light and dark modes, responsive on mobile, and a command palette for keyboard users.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steps from sign-up to answering customers; teaching the AI agent is optional.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g"/><Relationship Id="rId6" Type="http://schemas.openxmlformats.org/officeDocument/2006/relationships/image" Target="../media/image-4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image" Target="../media/image-8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g"/><Relationship Id="rId6" Type="http://schemas.openxmlformats.org/officeDocument/2006/relationships/image" Target="../media/image-9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g"/><Relationship Id="rId3" Type="http://schemas.openxmlformats.org/officeDocument/2006/relationships/image" Target="../media/image-11-3.jpg"/><Relationship Id="rId4" Type="http://schemas.openxmlformats.org/officeDocument/2006/relationships/image" Target="../media/image-11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g"/><Relationship Id="rId6" Type="http://schemas.openxmlformats.org/officeDocument/2006/relationships/image" Target="../media/image-12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g"/><Relationship Id="rId6" Type="http://schemas.openxmlformats.org/officeDocument/2006/relationships/image" Target="../media/image-13-6.jpg"/><Relationship Id="rId7" Type="http://schemas.openxmlformats.org/officeDocument/2006/relationships/image" Target="../media/image-13-7.jp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g"/><Relationship Id="rId3" Type="http://schemas.openxmlformats.org/officeDocument/2006/relationships/image" Target="../media/image-14-3.jpg"/><Relationship Id="rId4" Type="http://schemas.openxmlformats.org/officeDocument/2006/relationships/image" Target="../media/image-14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g"/><Relationship Id="rId6" Type="http://schemas.openxmlformats.org/officeDocument/2006/relationships/image" Target="../media/image-16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g"/><Relationship Id="rId5" Type="http://schemas.openxmlformats.org/officeDocument/2006/relationships/image" Target="../media/image-19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jpg"/><Relationship Id="rId6" Type="http://schemas.openxmlformats.org/officeDocument/2006/relationships/image" Target="../media/image-20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jpg"/><Relationship Id="rId6" Type="http://schemas.openxmlformats.org/officeDocument/2006/relationships/image" Target="../media/image-21-6.jpg"/><Relationship Id="rId7" Type="http://schemas.openxmlformats.org/officeDocument/2006/relationships/image" Target="../media/image-21-7.jp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jpg"/><Relationship Id="rId3" Type="http://schemas.openxmlformats.org/officeDocument/2006/relationships/image" Target="../media/image-23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jpg"/><Relationship Id="rId6" Type="http://schemas.openxmlformats.org/officeDocument/2006/relationships/image" Target="../media/image-24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jpg"/><Relationship Id="rId6" Type="http://schemas.openxmlformats.org/officeDocument/2006/relationships/image" Target="../media/image-26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jpg"/><Relationship Id="rId6" Type="http://schemas.openxmlformats.org/officeDocument/2006/relationships/image" Target="../media/image-27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image" Target="../media/image-28-7.jpg"/><Relationship Id="rId8" Type="http://schemas.openxmlformats.org/officeDocument/2006/relationships/image" Target="../media/image-28-8.jp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jpg"/><Relationship Id="rId3" Type="http://schemas.openxmlformats.org/officeDocument/2006/relationships/image" Target="../media/image-29-3.jpg"/><Relationship Id="rId4" Type="http://schemas.openxmlformats.org/officeDocument/2006/relationships/image" Target="../media/image-29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jpg"/><Relationship Id="rId3" Type="http://schemas.openxmlformats.org/officeDocument/2006/relationships/image" Target="../media/image-30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B8B8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141732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40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TOUR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737360"/>
            <a:ext cx="50292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inbox for WhatsApp, Instagram and Messenger.</a:t>
            </a:r>
            <a:endParaRPr lang="en-US" sz="34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84048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8B8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customer message and comment, from every Meta channel, handled by your team as tickets — with an AI agent that answers from your own material, plus contacts, templates, campaigns and reporting built in.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5212080"/>
            <a:ext cx="1078992" cy="329184"/>
          </a:xfrm>
          <a:prstGeom prst="roundRect">
            <a:avLst>
              <a:gd name="adj" fmla="val 50000"/>
            </a:avLst>
          </a:prstGeom>
          <a:solidFill>
            <a:srgbClr val="1C1C1E"/>
          </a:solidFill>
          <a:ln w="12700">
            <a:solidFill>
              <a:srgbClr val="1C1C1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13816" y="5330952"/>
            <a:ext cx="91440" cy="91440"/>
          </a:xfrm>
          <a:prstGeom prst="ellipse">
            <a:avLst/>
          </a:prstGeom>
          <a:solidFill>
            <a:srgbClr val="34C759"/>
          </a:solidFill>
          <a:ln w="12700">
            <a:solidFill>
              <a:srgbClr val="34C759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960120" y="5212080"/>
            <a:ext cx="7863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874520" y="5212080"/>
            <a:ext cx="1156716" cy="329184"/>
          </a:xfrm>
          <a:prstGeom prst="roundRect">
            <a:avLst>
              <a:gd name="adj" fmla="val 50000"/>
            </a:avLst>
          </a:prstGeom>
          <a:solidFill>
            <a:srgbClr val="1C1C1E"/>
          </a:solidFill>
          <a:ln w="12700">
            <a:solidFill>
              <a:srgbClr val="1C1C1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002536" y="5330952"/>
            <a:ext cx="91440" cy="91440"/>
          </a:xfrm>
          <a:prstGeom prst="ellipse">
            <a:avLst/>
          </a:prstGeom>
          <a:solidFill>
            <a:srgbClr val="AF52DE"/>
          </a:solidFill>
          <a:ln w="12700">
            <a:solidFill>
              <a:srgbClr val="AF52D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148840" y="5212080"/>
            <a:ext cx="8641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140964" y="5212080"/>
            <a:ext cx="1156716" cy="329184"/>
          </a:xfrm>
          <a:prstGeom prst="roundRect">
            <a:avLst>
              <a:gd name="adj" fmla="val 50000"/>
            </a:avLst>
          </a:prstGeom>
          <a:solidFill>
            <a:srgbClr val="1C1C1E"/>
          </a:solidFill>
          <a:ln w="12700">
            <a:solidFill>
              <a:srgbClr val="1C1C1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268980" y="5330952"/>
            <a:ext cx="91440" cy="9144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3415284" y="5212080"/>
            <a:ext cx="8641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Messenger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407408" y="5212080"/>
            <a:ext cx="1078992" cy="329184"/>
          </a:xfrm>
          <a:prstGeom prst="roundRect">
            <a:avLst>
              <a:gd name="adj" fmla="val 50000"/>
            </a:avLst>
          </a:prstGeom>
          <a:solidFill>
            <a:srgbClr val="1C1C1E"/>
          </a:solidFill>
          <a:ln w="12700">
            <a:solidFill>
              <a:srgbClr val="1C1C1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535424" y="5330952"/>
            <a:ext cx="91440" cy="91440"/>
          </a:xfrm>
          <a:prstGeom prst="ellipse">
            <a:avLst/>
          </a:prstGeom>
          <a:solidFill>
            <a:srgbClr val="5E5CE6"/>
          </a:solidFill>
          <a:ln w="12700">
            <a:solidFill>
              <a:srgbClr val="5E5CE6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681728" y="5212080"/>
            <a:ext cx="7863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989320" y="1234440"/>
            <a:ext cx="5532120" cy="3713607"/>
          </a:xfrm>
          <a:prstGeom prst="roundRect">
            <a:avLst>
              <a:gd name="adj" fmla="val 3447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5998464" y="1304849"/>
            <a:ext cx="551383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998464" y="1243584"/>
            <a:ext cx="551383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117336" y="132130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263640" y="132130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409944" y="132130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592824" y="1252728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Inbox</a:t>
            </a:r>
            <a:endParaRPr lang="en-US" sz="850" dirty="0"/>
          </a:p>
        </p:txBody>
      </p:sp>
      <p:pic>
        <p:nvPicPr>
          <p:cNvPr id="28" name="Image 1" descr="/Users/macuser/Downloads/whatsapp/deck/img/inbox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998464" y="1490472"/>
            <a:ext cx="5513832" cy="3457575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5989320" y="1234440"/>
            <a:ext cx="5532120" cy="3713607"/>
          </a:xfrm>
          <a:prstGeom prst="roundRect">
            <a:avLst>
              <a:gd name="adj" fmla="val 3447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 GLANCE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10789920" cy="493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your support team needs, in one place.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685800" y="2103120"/>
            <a:ext cx="3502152" cy="1325880"/>
          </a:xfrm>
          <a:prstGeom prst="roundRect">
            <a:avLst>
              <a:gd name="adj" fmla="val 965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86968" y="2286000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DCEBFF"/>
          </a:solidFill>
          <a:ln w="12700">
            <a:solidFill>
              <a:srgbClr val="DCEBFF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" y="2368296"/>
            <a:ext cx="201168" cy="20116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371600" y="228600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Unified inbox</a:t>
            </a:r>
            <a:endParaRPr lang="en-US" sz="1250" dirty="0"/>
          </a:p>
        </p:txBody>
      </p:sp>
      <p:sp>
        <p:nvSpPr>
          <p:cNvPr id="12" name="Text 8"/>
          <p:cNvSpPr txBox="1"/>
          <p:nvPr/>
        </p:nvSpPr>
        <p:spPr>
          <a:xfrm>
            <a:off x="886968" y="2743200"/>
            <a:ext cx="309981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WhatsApp, Instagram DMs and Messenger side by side, plus Instagram and Facebook comments.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4352544" y="2103120"/>
            <a:ext cx="3502152" cy="1325880"/>
          </a:xfrm>
          <a:prstGeom prst="roundRect">
            <a:avLst>
              <a:gd name="adj" fmla="val 965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553712" y="2286000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DFF4E5"/>
          </a:solidFill>
          <a:ln w="12700">
            <a:solidFill>
              <a:srgbClr val="DFF4E5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008" y="2368296"/>
            <a:ext cx="201168" cy="20116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038344" y="228600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Tickets, not just threads</a:t>
            </a:r>
            <a:endParaRPr lang="en-US" sz="1250" dirty="0"/>
          </a:p>
        </p:txBody>
      </p:sp>
      <p:sp>
        <p:nvSpPr>
          <p:cNvPr id="17" name="Text 12"/>
          <p:cNvSpPr txBox="1"/>
          <p:nvPr/>
        </p:nvSpPr>
        <p:spPr>
          <a:xfrm>
            <a:off x="4553712" y="2743200"/>
            <a:ext cx="309981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conversation has a status, a priority, tags, internal notes and an owner.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8019288" y="2103120"/>
            <a:ext cx="3502152" cy="1325880"/>
          </a:xfrm>
          <a:prstGeom prst="roundRect">
            <a:avLst>
              <a:gd name="adj" fmla="val 965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8220456" y="2286000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E3E3FA"/>
          </a:solidFill>
          <a:ln w="12700">
            <a:solidFill>
              <a:srgbClr val="E3E3FA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752" y="2368296"/>
            <a:ext cx="201168" cy="20116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8705088" y="228600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AI agent — new</a:t>
            </a:r>
            <a:endParaRPr lang="en-US" sz="1250" dirty="0"/>
          </a:p>
        </p:txBody>
      </p:sp>
      <p:sp>
        <p:nvSpPr>
          <p:cNvPr id="22" name="Text 16"/>
          <p:cNvSpPr txBox="1"/>
          <p:nvPr/>
        </p:nvSpPr>
        <p:spPr>
          <a:xfrm>
            <a:off x="8220456" y="2743200"/>
            <a:ext cx="309981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in your voice from your own material, and hands over to a person when it should.</a:t>
            </a:r>
            <a:endParaRPr lang="en-US" sz="1050" dirty="0"/>
          </a:p>
        </p:txBody>
      </p:sp>
      <p:sp>
        <p:nvSpPr>
          <p:cNvPr id="23" name="Shape 17"/>
          <p:cNvSpPr/>
          <p:nvPr/>
        </p:nvSpPr>
        <p:spPr>
          <a:xfrm>
            <a:off x="685800" y="3593592"/>
            <a:ext cx="3502152" cy="1325880"/>
          </a:xfrm>
          <a:prstGeom prst="roundRect">
            <a:avLst>
              <a:gd name="adj" fmla="val 965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86968" y="3776472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FFF0D9"/>
          </a:solidFill>
          <a:ln w="12700">
            <a:solidFill>
              <a:srgbClr val="FFF0D9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264" y="3858768"/>
            <a:ext cx="201168" cy="20116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371600" y="3776472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team, organised</a:t>
            </a:r>
            <a:endParaRPr lang="en-US" sz="1250" dirty="0"/>
          </a:p>
        </p:txBody>
      </p:sp>
      <p:sp>
        <p:nvSpPr>
          <p:cNvPr id="27" name="Text 20"/>
          <p:cNvSpPr txBox="1"/>
          <p:nvPr/>
        </p:nvSpPr>
        <p:spPr>
          <a:xfrm>
            <a:off x="886968" y="4233672"/>
            <a:ext cx="309981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Presence, queues, automatic routing, workload limits, transfers, escalation and saved replies.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4352544" y="3593592"/>
            <a:ext cx="3502152" cy="1325880"/>
          </a:xfrm>
          <a:prstGeom prst="roundRect">
            <a:avLst>
              <a:gd name="adj" fmla="val 965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4553712" y="3776472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DDF3F7"/>
          </a:solidFill>
          <a:ln w="12700">
            <a:solidFill>
              <a:srgbClr val="DDF3F7"/>
            </a:solidFill>
            <a:prstDash val="solid"/>
          </a:ln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008" y="3858768"/>
            <a:ext cx="201168" cy="201168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5038344" y="3776472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Contacts — new</a:t>
            </a:r>
            <a:endParaRPr lang="en-US" sz="1250" dirty="0"/>
          </a:p>
        </p:txBody>
      </p:sp>
      <p:sp>
        <p:nvSpPr>
          <p:cNvPr id="32" name="Text 24"/>
          <p:cNvSpPr txBox="1"/>
          <p:nvPr/>
        </p:nvSpPr>
        <p:spPr>
          <a:xfrm>
            <a:off x="4553712" y="4233672"/>
            <a:ext cx="309981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profile per customer across channels, with custom fields, import, export and blocking.</a:t>
            </a:r>
            <a:endParaRPr lang="en-US" sz="1050" dirty="0"/>
          </a:p>
        </p:txBody>
      </p:sp>
      <p:sp>
        <p:nvSpPr>
          <p:cNvPr id="33" name="Shape 25"/>
          <p:cNvSpPr/>
          <p:nvPr/>
        </p:nvSpPr>
        <p:spPr>
          <a:xfrm>
            <a:off x="8019288" y="3593592"/>
            <a:ext cx="3502152" cy="1325880"/>
          </a:xfrm>
          <a:prstGeom prst="roundRect">
            <a:avLst>
              <a:gd name="adj" fmla="val 965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8220456" y="3776472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F1E3FA"/>
          </a:solidFill>
          <a:ln w="12700">
            <a:solidFill>
              <a:srgbClr val="F1E3FA"/>
            </a:solidFill>
            <a:prstDash val="solid"/>
          </a:ln>
        </p:spPr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2752" y="3858768"/>
            <a:ext cx="201168" cy="201168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8705088" y="3776472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Templates &amp; campaigns</a:t>
            </a:r>
            <a:endParaRPr lang="en-US" sz="1250" dirty="0"/>
          </a:p>
        </p:txBody>
      </p:sp>
      <p:sp>
        <p:nvSpPr>
          <p:cNvPr id="37" name="Text 28"/>
          <p:cNvSpPr txBox="1"/>
          <p:nvPr/>
        </p:nvSpPr>
        <p:spPr>
          <a:xfrm>
            <a:off x="8220456" y="4233672"/>
            <a:ext cx="309981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templates, track Meta approval, and send to thousands on a schedule and at a speed you control.</a:t>
            </a:r>
            <a:endParaRPr lang="en-US" sz="1050" dirty="0"/>
          </a:p>
        </p:txBody>
      </p:sp>
      <p:sp>
        <p:nvSpPr>
          <p:cNvPr id="38" name="Shape 29"/>
          <p:cNvSpPr/>
          <p:nvPr/>
        </p:nvSpPr>
        <p:spPr>
          <a:xfrm>
            <a:off x="685800" y="5084064"/>
            <a:ext cx="3502152" cy="1325880"/>
          </a:xfrm>
          <a:prstGeom prst="roundRect">
            <a:avLst>
              <a:gd name="adj" fmla="val 965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39" name="Shape 30"/>
          <p:cNvSpPr/>
          <p:nvPr/>
        </p:nvSpPr>
        <p:spPr>
          <a:xfrm>
            <a:off x="886968" y="5266944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DCEBFF"/>
          </a:solidFill>
          <a:ln w="12700">
            <a:solidFill>
              <a:srgbClr val="DCEBFF"/>
            </a:solidFill>
            <a:prstDash val="solid"/>
          </a:ln>
        </p:spPr>
      </p:sp>
      <p:pic>
        <p:nvPicPr>
          <p:cNvPr id="4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264" y="5349240"/>
            <a:ext cx="201168" cy="201168"/>
          </a:xfrm>
          <a:prstGeom prst="rect">
            <a:avLst/>
          </a:prstGeom>
        </p:spPr>
      </p:pic>
      <p:sp>
        <p:nvSpPr>
          <p:cNvPr id="41" name="Text 31"/>
          <p:cNvSpPr txBox="1"/>
          <p:nvPr/>
        </p:nvSpPr>
        <p:spPr>
          <a:xfrm>
            <a:off x="1371600" y="5266944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</a:t>
            </a:r>
            <a:endParaRPr lang="en-US" sz="1250" dirty="0"/>
          </a:p>
        </p:txBody>
      </p:sp>
      <p:sp>
        <p:nvSpPr>
          <p:cNvPr id="42" name="Text 32"/>
          <p:cNvSpPr txBox="1"/>
          <p:nvPr/>
        </p:nvSpPr>
        <p:spPr>
          <a:xfrm>
            <a:off x="886968" y="5724144"/>
            <a:ext cx="309981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messages, delivery updates and assignments appear for everyone instantly — no refreshing.</a:t>
            </a:r>
            <a:endParaRPr lang="en-US" sz="1050" dirty="0"/>
          </a:p>
        </p:txBody>
      </p:sp>
      <p:sp>
        <p:nvSpPr>
          <p:cNvPr id="43" name="Shape 33"/>
          <p:cNvSpPr/>
          <p:nvPr/>
        </p:nvSpPr>
        <p:spPr>
          <a:xfrm>
            <a:off x="4352544" y="5084064"/>
            <a:ext cx="3502152" cy="1325880"/>
          </a:xfrm>
          <a:prstGeom prst="roundRect">
            <a:avLst>
              <a:gd name="adj" fmla="val 965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44" name="Shape 34"/>
          <p:cNvSpPr/>
          <p:nvPr/>
        </p:nvSpPr>
        <p:spPr>
          <a:xfrm>
            <a:off x="4553712" y="5266944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DFF4E5"/>
          </a:solidFill>
          <a:ln w="12700">
            <a:solidFill>
              <a:srgbClr val="DFF4E5"/>
            </a:solidFill>
            <a:prstDash val="solid"/>
          </a:ln>
        </p:spPr>
      </p:sp>
      <p:pic>
        <p:nvPicPr>
          <p:cNvPr id="4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008" y="5349240"/>
            <a:ext cx="201168" cy="201168"/>
          </a:xfrm>
          <a:prstGeom prst="rect">
            <a:avLst/>
          </a:prstGeom>
        </p:spPr>
      </p:pic>
      <p:sp>
        <p:nvSpPr>
          <p:cNvPr id="46" name="Text 35"/>
          <p:cNvSpPr txBox="1"/>
          <p:nvPr/>
        </p:nvSpPr>
        <p:spPr>
          <a:xfrm>
            <a:off x="5038344" y="5266944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&amp; agent performance</a:t>
            </a:r>
            <a:endParaRPr lang="en-US" sz="1250" dirty="0"/>
          </a:p>
        </p:txBody>
      </p:sp>
      <p:sp>
        <p:nvSpPr>
          <p:cNvPr id="47" name="Text 36"/>
          <p:cNvSpPr txBox="1"/>
          <p:nvPr/>
        </p:nvSpPr>
        <p:spPr>
          <a:xfrm>
            <a:off x="4553712" y="5724144"/>
            <a:ext cx="309981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Volumes and response times, plus a leaderboard and a drill-down for every agent.</a:t>
            </a:r>
            <a:endParaRPr lang="en-US" sz="1050" dirty="0"/>
          </a:p>
        </p:txBody>
      </p:sp>
      <p:sp>
        <p:nvSpPr>
          <p:cNvPr id="48" name="Shape 37"/>
          <p:cNvSpPr/>
          <p:nvPr/>
        </p:nvSpPr>
        <p:spPr>
          <a:xfrm>
            <a:off x="8019288" y="5084064"/>
            <a:ext cx="3502152" cy="1325880"/>
          </a:xfrm>
          <a:prstGeom prst="roundRect">
            <a:avLst>
              <a:gd name="adj" fmla="val 965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49" name="Shape 38"/>
          <p:cNvSpPr/>
          <p:nvPr/>
        </p:nvSpPr>
        <p:spPr>
          <a:xfrm>
            <a:off x="8220456" y="5266944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FFF0D9"/>
          </a:solidFill>
          <a:ln w="12700">
            <a:solidFill>
              <a:srgbClr val="FFF0D9"/>
            </a:solidFill>
            <a:prstDash val="solid"/>
          </a:ln>
        </p:spPr>
      </p:sp>
      <p:pic>
        <p:nvPicPr>
          <p:cNvPr id="5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02752" y="5349240"/>
            <a:ext cx="201168" cy="201168"/>
          </a:xfrm>
          <a:prstGeom prst="rect">
            <a:avLst/>
          </a:prstGeom>
        </p:spPr>
      </p:pic>
      <p:sp>
        <p:nvSpPr>
          <p:cNvPr id="51" name="Text 39"/>
          <p:cNvSpPr txBox="1"/>
          <p:nvPr/>
        </p:nvSpPr>
        <p:spPr>
          <a:xfrm>
            <a:off x="8705088" y="5266944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Transparent billing</a:t>
            </a:r>
            <a:endParaRPr lang="en-US" sz="1250" dirty="0"/>
          </a:p>
        </p:txBody>
      </p:sp>
      <p:sp>
        <p:nvSpPr>
          <p:cNvPr id="52" name="Text 40"/>
          <p:cNvSpPr txBox="1"/>
          <p:nvPr/>
        </p:nvSpPr>
        <p:spPr>
          <a:xfrm>
            <a:off x="8220456" y="5724144"/>
            <a:ext cx="309981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 statement of every message and every AI reply, paid from one balance.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IN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438912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in with Google, or email and password.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107184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Two-factor authentication is available for any account, with single-use recovery codes. Invite teammates by email; each arrives with the role you chose.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3570224"/>
            <a:ext cx="1161288" cy="274320"/>
          </a:xfrm>
          <a:prstGeom prst="roundRect">
            <a:avLst>
              <a:gd name="adj" fmla="val 50000"/>
            </a:avLst>
          </a:prstGeom>
          <a:solidFill>
            <a:srgbClr val="DCEBFF"/>
          </a:solidFill>
          <a:ln w="12700">
            <a:solidFill>
              <a:srgbClr val="DCEB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3570224"/>
            <a:ext cx="1161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sign-in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1938528" y="3570224"/>
            <a:ext cx="1298448" cy="274320"/>
          </a:xfrm>
          <a:prstGeom prst="roundRect">
            <a:avLst>
              <a:gd name="adj" fmla="val 50000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938528" y="3570224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&amp; password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328416" y="3570224"/>
            <a:ext cx="1367028" cy="274320"/>
          </a:xfrm>
          <a:prstGeom prst="roundRect">
            <a:avLst>
              <a:gd name="adj" fmla="val 50000"/>
            </a:avLst>
          </a:prstGeom>
          <a:solidFill>
            <a:srgbClr val="DFF4E5"/>
          </a:solidFill>
          <a:ln w="12700">
            <a:solidFill>
              <a:srgbClr val="DFF4E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328416" y="3570224"/>
            <a:ext cx="13670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17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Two-factor (TOTP)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349240" y="1417320"/>
            <a:ext cx="6126480" cy="4085082"/>
          </a:xfrm>
          <a:prstGeom prst="roundRect">
            <a:avLst>
              <a:gd name="adj" fmla="val 3134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358384" y="1487729"/>
            <a:ext cx="61081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358384" y="1426464"/>
            <a:ext cx="61081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477256" y="150418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623560" y="150418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69864" y="150418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5952744" y="1435608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in</a:t>
            </a:r>
            <a:endParaRPr lang="en-US" sz="850" dirty="0"/>
          </a:p>
        </p:txBody>
      </p:sp>
      <p:pic>
        <p:nvPicPr>
          <p:cNvPr id="22" name="Image 1" descr="/Users/macuser/Downloads/whatsapp/deck/img/login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358384" y="1673352"/>
            <a:ext cx="6108192" cy="3829050"/>
          </a:xfrm>
          <a:prstGeom prst="rect">
            <a:avLst/>
          </a:prstGeom>
        </p:spPr>
      </p:pic>
      <p:sp>
        <p:nvSpPr>
          <p:cNvPr id="23" name="Shape 19"/>
          <p:cNvSpPr/>
          <p:nvPr/>
        </p:nvSpPr>
        <p:spPr>
          <a:xfrm>
            <a:off x="5349240" y="1417320"/>
            <a:ext cx="6126480" cy="4085082"/>
          </a:xfrm>
          <a:prstGeom prst="roundRect">
            <a:avLst>
              <a:gd name="adj" fmla="val 3134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SETUP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your own Meta accounts in minutes.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720840" y="2107184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guided setup for each channel — your WhatsApp Business Account, Instagram business account and Facebook Page. Add more than one WhatsApp number if you need to.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20840" y="360680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3657092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068312" y="3570224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 status per channel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checked automatically, with a clear warning if a token is about to expire.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720840" y="442976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4480052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068312" y="4393184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credentials stay yours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stored encrypted, never shown again after you save them.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720840" y="525272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5303012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68312" y="5216144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Copy-and-paste webhook details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the Meta side is done in one sitting.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694944" y="9848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94944" y="9235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813816" y="1001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960120" y="1001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1106424" y="1001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1289304" y="9326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Settings · Channels</a:t>
            </a:r>
            <a:endParaRPr lang="en-US" sz="850" dirty="0"/>
          </a:p>
        </p:txBody>
      </p:sp>
      <p:pic>
        <p:nvPicPr>
          <p:cNvPr id="25" name="Image 4" descr="/Users/macuser/Downloads/whatsapp/deck/img/channels-overview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1170432"/>
            <a:ext cx="5650992" cy="2372868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694944" y="38423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94944" y="37810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813816" y="38587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960120" y="38587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1106424" y="38587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3" name="Text 26"/>
          <p:cNvSpPr txBox="1"/>
          <p:nvPr/>
        </p:nvSpPr>
        <p:spPr>
          <a:xfrm>
            <a:off x="1289304" y="37901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Settings · WhatsApp</a:t>
            </a:r>
            <a:endParaRPr lang="en-US" sz="850" dirty="0"/>
          </a:p>
        </p:txBody>
      </p:sp>
      <p:pic>
        <p:nvPicPr>
          <p:cNvPr id="34" name="Image 5" descr="/Users/macuser/Downloads/whatsapp/deck/img/whatsapp-setup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94944" y="4027932"/>
            <a:ext cx="5650992" cy="2372868"/>
          </a:xfrm>
          <a:prstGeom prst="rect">
            <a:avLst/>
          </a:prstGeom>
        </p:spPr>
      </p:pic>
      <p:sp>
        <p:nvSpPr>
          <p:cNvPr id="35" name="Shape 27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INBOX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438912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conversation, from every channel, in one list.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107184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 by status, channel, assignee or tag. Open a conversation and the whole history is there — with the customer's details and your team's notes beside it.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360680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" y="3657092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033272" y="3570224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 at a glance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each conversation shows where it came from.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85800" y="419201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" y="4242308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033272" y="4155440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Unread counts and last message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the queue reads like a to-do list.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85800" y="4777232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" y="4827524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33272" y="4740656"/>
            <a:ext cx="4041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everything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⌘K.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5349240" y="1417320"/>
            <a:ext cx="6126480" cy="4085082"/>
          </a:xfrm>
          <a:prstGeom prst="roundRect">
            <a:avLst>
              <a:gd name="adj" fmla="val 3134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5358384" y="1487729"/>
            <a:ext cx="61081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5358384" y="1426464"/>
            <a:ext cx="61081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5477256" y="150418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623560" y="150418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5769864" y="150418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5952744" y="1435608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Inbox</a:t>
            </a:r>
            <a:endParaRPr lang="en-US" sz="850" dirty="0"/>
          </a:p>
        </p:txBody>
      </p:sp>
      <p:pic>
        <p:nvPicPr>
          <p:cNvPr id="25" name="Image 4" descr="/Users/macuser/Downloads/whatsapp/deck/img/inbox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5358384" y="1673352"/>
            <a:ext cx="6108192" cy="3829050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5349240" y="1417320"/>
            <a:ext cx="6126480" cy="4085082"/>
          </a:xfrm>
          <a:prstGeom prst="roundRect">
            <a:avLst>
              <a:gd name="adj" fmla="val 3134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TICKETS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conversation is a ticket with a life cycle.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720840" y="2107184"/>
            <a:ext cx="47548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gets lost in a thread. Each conversation moves through clear states, belongs to someone, and carries the context your team needs.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20840" y="3305048"/>
            <a:ext cx="406908" cy="274320"/>
          </a:xfrm>
          <a:prstGeom prst="roundRect">
            <a:avLst>
              <a:gd name="adj" fmla="val 50000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720840" y="3305048"/>
            <a:ext cx="4069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7219188" y="3305048"/>
            <a:ext cx="475488" cy="274320"/>
          </a:xfrm>
          <a:prstGeom prst="roundRect">
            <a:avLst>
              <a:gd name="adj" fmla="val 50000"/>
            </a:avLst>
          </a:prstGeom>
          <a:solidFill>
            <a:srgbClr val="DCEBFF"/>
          </a:solidFill>
          <a:ln w="12700">
            <a:solidFill>
              <a:srgbClr val="DCEB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219188" y="3305048"/>
            <a:ext cx="475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7786116" y="3305048"/>
            <a:ext cx="681228" cy="274320"/>
          </a:xfrm>
          <a:prstGeom prst="roundRect">
            <a:avLst>
              <a:gd name="adj" fmla="val 50000"/>
            </a:avLst>
          </a:prstGeom>
          <a:solidFill>
            <a:srgbClr val="FFF0D9"/>
          </a:solidFill>
          <a:ln w="12700">
            <a:solidFill>
              <a:srgbClr val="FFF0D9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786116" y="3305048"/>
            <a:ext cx="6812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A15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Pending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8558784" y="3305048"/>
            <a:ext cx="681228" cy="274320"/>
          </a:xfrm>
          <a:prstGeom prst="roundRect">
            <a:avLst>
              <a:gd name="adj" fmla="val 50000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558784" y="3305048"/>
            <a:ext cx="6812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Snoozed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9331452" y="3305048"/>
            <a:ext cx="749808" cy="274320"/>
          </a:xfrm>
          <a:prstGeom prst="roundRect">
            <a:avLst>
              <a:gd name="adj" fmla="val 50000"/>
            </a:avLst>
          </a:prstGeom>
          <a:solidFill>
            <a:srgbClr val="DFF4E5"/>
          </a:solidFill>
          <a:ln w="12700">
            <a:solidFill>
              <a:srgbClr val="DFF4E5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331452" y="3305048"/>
            <a:ext cx="74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17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Resolved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10172700" y="3305048"/>
            <a:ext cx="612648" cy="274320"/>
          </a:xfrm>
          <a:prstGeom prst="roundRect">
            <a:avLst>
              <a:gd name="adj" fmla="val 50000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10172700" y="3305048"/>
            <a:ext cx="612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6720840" y="384454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3894836"/>
            <a:ext cx="118872" cy="118872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7068312" y="3807968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Priority, tags and an assignee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every ticket.</a:t>
            </a:r>
            <a:endParaRPr lang="en-US" sz="1250" dirty="0"/>
          </a:p>
        </p:txBody>
      </p:sp>
      <p:sp>
        <p:nvSpPr>
          <p:cNvPr id="24" name="Shape 20"/>
          <p:cNvSpPr/>
          <p:nvPr/>
        </p:nvSpPr>
        <p:spPr>
          <a:xfrm>
            <a:off x="6720840" y="4265168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4315460"/>
            <a:ext cx="118872" cy="118872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7068312" y="4228592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notes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your team can see — never sent to the customer.</a:t>
            </a:r>
            <a:endParaRPr lang="en-US" sz="1250" dirty="0"/>
          </a:p>
        </p:txBody>
      </p:sp>
      <p:sp>
        <p:nvSpPr>
          <p:cNvPr id="27" name="Shape 22"/>
          <p:cNvSpPr/>
          <p:nvPr/>
        </p:nvSpPr>
        <p:spPr>
          <a:xfrm>
            <a:off x="6720840" y="485038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4900676"/>
            <a:ext cx="118872" cy="118872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7068312" y="4813808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customer reply reopens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resolved ticket automatically; after it's closed, a fresh ticket starts.</a:t>
            </a:r>
            <a:endParaRPr lang="en-US" sz="1250" dirty="0"/>
          </a:p>
        </p:txBody>
      </p:sp>
      <p:sp>
        <p:nvSpPr>
          <p:cNvPr id="30" name="Shape 24"/>
          <p:cNvSpPr/>
          <p:nvPr/>
        </p:nvSpPr>
        <p:spPr>
          <a:xfrm>
            <a:off x="685800" y="1417320"/>
            <a:ext cx="5806440" cy="3885057"/>
          </a:xfrm>
          <a:prstGeom prst="roundRect">
            <a:avLst>
              <a:gd name="adj" fmla="val 3295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694944" y="1487729"/>
            <a:ext cx="578815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694944" y="1426464"/>
            <a:ext cx="578815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813816" y="150418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960120" y="150418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1106424" y="150418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6" name="Text 30"/>
          <p:cNvSpPr txBox="1"/>
          <p:nvPr/>
        </p:nvSpPr>
        <p:spPr>
          <a:xfrm>
            <a:off x="1289304" y="1435608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Inbox · Conversation</a:t>
            </a:r>
            <a:endParaRPr lang="en-US" sz="850" dirty="0"/>
          </a:p>
        </p:txBody>
      </p:sp>
      <p:pic>
        <p:nvPicPr>
          <p:cNvPr id="37" name="Image 4" descr="/Users/macuser/Downloads/whatsapp/deck/img/internal-note-and-tags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1673352"/>
            <a:ext cx="5788152" cy="3629025"/>
          </a:xfrm>
          <a:prstGeom prst="rect">
            <a:avLst/>
          </a:prstGeom>
        </p:spPr>
      </p:pic>
      <p:sp>
        <p:nvSpPr>
          <p:cNvPr id="38" name="Shape 31"/>
          <p:cNvSpPr/>
          <p:nvPr/>
        </p:nvSpPr>
        <p:spPr>
          <a:xfrm>
            <a:off x="685800" y="1417320"/>
            <a:ext cx="5806440" cy="3885057"/>
          </a:xfrm>
          <a:prstGeom prst="roundRect">
            <a:avLst>
              <a:gd name="adj" fmla="val 3295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COMMENTS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Comments, answered from the same place.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720840" y="2107184"/>
            <a:ext cx="47548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and Facebook comments arrive in their own queue, so nothing said in public goes unanswered.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20840" y="3076448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3126740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068312" y="3039872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Reply in public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the post, or send a private message to take it into the inbox.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720840" y="3899408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3949700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068312" y="3862832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Hide or delete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spam and abuse with one click; hidden comments stay reviewable.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720840" y="4722368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4772660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68312" y="4685792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reply, answered, hidden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filter the queue the way you filter tickets.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685800" y="1417320"/>
            <a:ext cx="5806440" cy="3885057"/>
          </a:xfrm>
          <a:prstGeom prst="roundRect">
            <a:avLst>
              <a:gd name="adj" fmla="val 3295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694944" y="1487729"/>
            <a:ext cx="578815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94944" y="1426464"/>
            <a:ext cx="578815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813816" y="150418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960120" y="150418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1106424" y="150418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1289304" y="1435608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Comments</a:t>
            </a:r>
            <a:endParaRPr lang="en-US" sz="850" dirty="0"/>
          </a:p>
        </p:txBody>
      </p:sp>
      <p:pic>
        <p:nvPicPr>
          <p:cNvPr id="25" name="Image 4" descr="/Users/macuser/Downloads/whatsapp/deck/img/comments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1673352"/>
            <a:ext cx="5788152" cy="3629025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685800" y="1417320"/>
            <a:ext cx="5806440" cy="3885057"/>
          </a:xfrm>
          <a:prstGeom prst="roundRect">
            <a:avLst>
              <a:gd name="adj" fmla="val 3295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IT HAPPEN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10789920" cy="4638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typed to read, in real time.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1670812"/>
            <a:ext cx="100584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agent sends a reply. It shows as queued, then Meta confirms it was sent, delivered and read — each tick appears the moment Meta reports it.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2740660"/>
            <a:ext cx="3453384" cy="2414397"/>
          </a:xfrm>
          <a:prstGeom prst="roundRect">
            <a:avLst>
              <a:gd name="adj" fmla="val 5302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94944" y="2811069"/>
            <a:ext cx="3435096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749804"/>
            <a:ext cx="3435096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13816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60120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106424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1289304" y="2758948"/>
            <a:ext cx="2721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Composer</a:t>
            </a:r>
            <a:endParaRPr lang="en-US" sz="850" dirty="0"/>
          </a:p>
        </p:txBody>
      </p:sp>
      <p:pic>
        <p:nvPicPr>
          <p:cNvPr id="16" name="Image 1" descr="/Users/macuser/Downloads/whatsapp/deck/pptx-build/frames/reply-flow-0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94944" y="2996692"/>
            <a:ext cx="3435096" cy="2158365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85800" y="2740660"/>
            <a:ext cx="3453384" cy="2414397"/>
          </a:xfrm>
          <a:prstGeom prst="roundRect">
            <a:avLst>
              <a:gd name="adj" fmla="val 5302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85800" y="5301361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85800" y="530136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20" name="Text 16"/>
          <p:cNvSpPr txBox="1"/>
          <p:nvPr/>
        </p:nvSpPr>
        <p:spPr>
          <a:xfrm>
            <a:off x="1051560" y="5264785"/>
            <a:ext cx="3087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agent types a reply and sends it; it shows as queued.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4367784" y="2740660"/>
            <a:ext cx="3453384" cy="2414397"/>
          </a:xfrm>
          <a:prstGeom prst="roundRect">
            <a:avLst>
              <a:gd name="adj" fmla="val 5302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4376928" y="2811069"/>
            <a:ext cx="3435096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376928" y="2749804"/>
            <a:ext cx="3435096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4495800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4642104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4788408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4971288" y="2758948"/>
            <a:ext cx="2721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</a:t>
            </a:r>
            <a:endParaRPr lang="en-US" sz="850" dirty="0"/>
          </a:p>
        </p:txBody>
      </p:sp>
      <p:pic>
        <p:nvPicPr>
          <p:cNvPr id="28" name="Image 2" descr="/Users/macuser/Downloads/whatsapp/deck/pptx-build/frames/reply-flow-1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376928" y="2996692"/>
            <a:ext cx="3435096" cy="2158365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4367784" y="2740660"/>
            <a:ext cx="3453384" cy="2414397"/>
          </a:xfrm>
          <a:prstGeom prst="roundRect">
            <a:avLst>
              <a:gd name="adj" fmla="val 5302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4367784" y="5301361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31" name="Text 26"/>
          <p:cNvSpPr txBox="1"/>
          <p:nvPr/>
        </p:nvSpPr>
        <p:spPr>
          <a:xfrm>
            <a:off x="4367784" y="530136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32" name="Text 27"/>
          <p:cNvSpPr txBox="1"/>
          <p:nvPr/>
        </p:nvSpPr>
        <p:spPr>
          <a:xfrm>
            <a:off x="4733544" y="5264785"/>
            <a:ext cx="3087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accepts the message: sent, then delivered.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8049768" y="2740660"/>
            <a:ext cx="3453384" cy="2414397"/>
          </a:xfrm>
          <a:prstGeom prst="roundRect">
            <a:avLst>
              <a:gd name="adj" fmla="val 5302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34" name="Shape 29"/>
          <p:cNvSpPr/>
          <p:nvPr/>
        </p:nvSpPr>
        <p:spPr>
          <a:xfrm>
            <a:off x="8058912" y="2811069"/>
            <a:ext cx="3435096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8058912" y="2749804"/>
            <a:ext cx="3435096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8177784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8324088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8470392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9" name="Text 34"/>
          <p:cNvSpPr txBox="1"/>
          <p:nvPr/>
        </p:nvSpPr>
        <p:spPr>
          <a:xfrm>
            <a:off x="8653272" y="2758948"/>
            <a:ext cx="2721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850" dirty="0"/>
          </a:p>
        </p:txBody>
      </p:sp>
      <p:pic>
        <p:nvPicPr>
          <p:cNvPr id="40" name="Image 3" descr="/Users/macuser/Downloads/whatsapp/deck/pptx-build/frames/reply-flow-2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058912" y="2996692"/>
            <a:ext cx="3435096" cy="2158365"/>
          </a:xfrm>
          <a:prstGeom prst="rect">
            <a:avLst/>
          </a:prstGeom>
        </p:spPr>
      </p:pic>
      <p:sp>
        <p:nvSpPr>
          <p:cNvPr id="41" name="Shape 35"/>
          <p:cNvSpPr/>
          <p:nvPr/>
        </p:nvSpPr>
        <p:spPr>
          <a:xfrm>
            <a:off x="8049768" y="2740660"/>
            <a:ext cx="3453384" cy="2414397"/>
          </a:xfrm>
          <a:prstGeom prst="roundRect">
            <a:avLst>
              <a:gd name="adj" fmla="val 5302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42" name="Shape 36"/>
          <p:cNvSpPr/>
          <p:nvPr/>
        </p:nvSpPr>
        <p:spPr>
          <a:xfrm>
            <a:off x="8049768" y="5301361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43" name="Text 37"/>
          <p:cNvSpPr txBox="1"/>
          <p:nvPr/>
        </p:nvSpPr>
        <p:spPr>
          <a:xfrm>
            <a:off x="8049768" y="530136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4" name="Text 38"/>
          <p:cNvSpPr txBox="1"/>
          <p:nvPr/>
        </p:nvSpPr>
        <p:spPr>
          <a:xfrm>
            <a:off x="8415528" y="5264785"/>
            <a:ext cx="3087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customer opens it: read, with the time.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REPLYING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438912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exactly where every message is.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107184"/>
            <a:ext cx="43891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status comes straight from Meta — queued, sent, delivered, read — so what you see is what actually happened, not a guess.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334162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" y="3391916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033272" y="3305048"/>
            <a:ext cx="40416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Photos and documents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receive them in the thread, and attach them to your replies.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85800" y="416458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" y="4214876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033272" y="4128008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Reactions and read receipts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shown where they belong.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85800" y="474980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" y="4800092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33272" y="4713224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Meta rejects a message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you see why — not a silent failure.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5349240" y="914400"/>
            <a:ext cx="61264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5358384" y="984809"/>
            <a:ext cx="61081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5358384" y="923544"/>
            <a:ext cx="61081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5477256" y="1001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623560" y="1001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5769864" y="1001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5952744" y="932688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Delivered</a:t>
            </a:r>
            <a:endParaRPr lang="en-US" sz="850" dirty="0"/>
          </a:p>
        </p:txBody>
      </p:sp>
      <p:pic>
        <p:nvPicPr>
          <p:cNvPr id="25" name="Image 4" descr="/Users/macuser/Downloads/whatsapp/deck/img/reply-delivered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5358384" y="1170432"/>
            <a:ext cx="6108192" cy="2372868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5349240" y="914400"/>
            <a:ext cx="61264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5349240" y="3771900"/>
            <a:ext cx="61264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5358384" y="3842309"/>
            <a:ext cx="61081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5358384" y="3781044"/>
            <a:ext cx="61081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5477256" y="38587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5623560" y="38587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5769864" y="38587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3" name="Text 26"/>
          <p:cNvSpPr txBox="1"/>
          <p:nvPr/>
        </p:nvSpPr>
        <p:spPr>
          <a:xfrm>
            <a:off x="5952744" y="3790188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Attachment</a:t>
            </a:r>
            <a:endParaRPr lang="en-US" sz="850" dirty="0"/>
          </a:p>
        </p:txBody>
      </p:sp>
      <p:pic>
        <p:nvPicPr>
          <p:cNvPr id="34" name="Image 5" descr="/Users/macuser/Downloads/whatsapp/deck/img/inbox-media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5358384" y="4027932"/>
            <a:ext cx="6108192" cy="2372868"/>
          </a:xfrm>
          <a:prstGeom prst="rect">
            <a:avLst/>
          </a:prstGeom>
        </p:spPr>
      </p:pic>
      <p:sp>
        <p:nvSpPr>
          <p:cNvPr id="35" name="Shape 27"/>
          <p:cNvSpPr/>
          <p:nvPr/>
        </p:nvSpPr>
        <p:spPr>
          <a:xfrm>
            <a:off x="5349240" y="3771900"/>
            <a:ext cx="61264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COMPLIANCE, BUILT IN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24-hour rule, handled for you.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720840" y="2107184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lets you reply freely for 24 hours after a customer writes in. After that, only an approved template can restart the conversation. Meridian knows which is which — so your team never has to.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20840" y="360680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3657092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068312" y="3570224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open: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and send, attach files, use a template if you like.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720840" y="419201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4242308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068312" y="4155440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closed: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composer offers your approved templates and nothing that would be rejected.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720840" y="501497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5065268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68312" y="4978400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countdown on every conversation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shows how long the window has left.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685800" y="1417320"/>
            <a:ext cx="5806440" cy="3885057"/>
          </a:xfrm>
          <a:prstGeom prst="roundRect">
            <a:avLst>
              <a:gd name="adj" fmla="val 3295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694944" y="1487729"/>
            <a:ext cx="578815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94944" y="1426464"/>
            <a:ext cx="578815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813816" y="150418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960120" y="150418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1106424" y="150418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1289304" y="1435608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Composer · window closed</a:t>
            </a:r>
            <a:endParaRPr lang="en-US" sz="850" dirty="0"/>
          </a:p>
        </p:txBody>
      </p:sp>
      <p:pic>
        <p:nvPicPr>
          <p:cNvPr id="25" name="Image 4" descr="/Users/macuser/Downloads/whatsapp/deck/img/composer-template-picker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1673352"/>
            <a:ext cx="5788152" cy="3629025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685800" y="1417320"/>
            <a:ext cx="5806440" cy="3885057"/>
          </a:xfrm>
          <a:prstGeom prst="roundRect">
            <a:avLst>
              <a:gd name="adj" fmla="val 3295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IT HAPPEN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10789920" cy="4638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window closes. The composer adapts.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1670812"/>
            <a:ext cx="100584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Free-text replies while the window is open; when it closes, the composer switches to approved templates, fills the variables with a live preview, and sends.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2740660"/>
            <a:ext cx="3453384" cy="2414397"/>
          </a:xfrm>
          <a:prstGeom prst="roundRect">
            <a:avLst>
              <a:gd name="adj" fmla="val 5302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94944" y="2811069"/>
            <a:ext cx="3435096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749804"/>
            <a:ext cx="3435096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13816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60120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106424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1289304" y="2758948"/>
            <a:ext cx="2721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open</a:t>
            </a:r>
            <a:endParaRPr lang="en-US" sz="850" dirty="0"/>
          </a:p>
        </p:txBody>
      </p:sp>
      <p:pic>
        <p:nvPicPr>
          <p:cNvPr id="16" name="Image 1" descr="/Users/macuser/Downloads/whatsapp/deck/pptx-build/frames/template-required-0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94944" y="2996692"/>
            <a:ext cx="3435096" cy="2158365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85800" y="2740660"/>
            <a:ext cx="3453384" cy="2414397"/>
          </a:xfrm>
          <a:prstGeom prst="roundRect">
            <a:avLst>
              <a:gd name="adj" fmla="val 5302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85800" y="5301361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85800" y="530136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20" name="Text 16"/>
          <p:cNvSpPr txBox="1"/>
          <p:nvPr/>
        </p:nvSpPr>
        <p:spPr>
          <a:xfrm>
            <a:off x="1051560" y="5264785"/>
            <a:ext cx="3087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 24 hours: type freely, attach files.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4367784" y="2740660"/>
            <a:ext cx="3453384" cy="2414397"/>
          </a:xfrm>
          <a:prstGeom prst="roundRect">
            <a:avLst>
              <a:gd name="adj" fmla="val 5302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4376928" y="2811069"/>
            <a:ext cx="3435096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376928" y="2749804"/>
            <a:ext cx="3435096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4495800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4642104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4788408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4971288" y="2758948"/>
            <a:ext cx="2721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closed</a:t>
            </a:r>
            <a:endParaRPr lang="en-US" sz="850" dirty="0"/>
          </a:p>
        </p:txBody>
      </p:sp>
      <p:pic>
        <p:nvPicPr>
          <p:cNvPr id="28" name="Image 2" descr="/Users/macuser/Downloads/whatsapp/deck/pptx-build/frames/template-required-1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376928" y="2996692"/>
            <a:ext cx="3435096" cy="2158365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4367784" y="2740660"/>
            <a:ext cx="3453384" cy="2414397"/>
          </a:xfrm>
          <a:prstGeom prst="roundRect">
            <a:avLst>
              <a:gd name="adj" fmla="val 5302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4367784" y="5301361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31" name="Text 26"/>
          <p:cNvSpPr txBox="1"/>
          <p:nvPr/>
        </p:nvSpPr>
        <p:spPr>
          <a:xfrm>
            <a:off x="4367784" y="530136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32" name="Text 27"/>
          <p:cNvSpPr txBox="1"/>
          <p:nvPr/>
        </p:nvSpPr>
        <p:spPr>
          <a:xfrm>
            <a:off x="4733544" y="5264785"/>
            <a:ext cx="3087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24 hours: only approved templates are offered; variables are filled with a live preview.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8049768" y="2740660"/>
            <a:ext cx="3453384" cy="2414397"/>
          </a:xfrm>
          <a:prstGeom prst="roundRect">
            <a:avLst>
              <a:gd name="adj" fmla="val 5302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34" name="Shape 29"/>
          <p:cNvSpPr/>
          <p:nvPr/>
        </p:nvSpPr>
        <p:spPr>
          <a:xfrm>
            <a:off x="8058912" y="2811069"/>
            <a:ext cx="3435096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8058912" y="2749804"/>
            <a:ext cx="3435096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8177784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8324088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8470392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9" name="Text 34"/>
          <p:cNvSpPr txBox="1"/>
          <p:nvPr/>
        </p:nvSpPr>
        <p:spPr>
          <a:xfrm>
            <a:off x="8653272" y="2758948"/>
            <a:ext cx="2721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 sent</a:t>
            </a:r>
            <a:endParaRPr lang="en-US" sz="850" dirty="0"/>
          </a:p>
        </p:txBody>
      </p:sp>
      <p:pic>
        <p:nvPicPr>
          <p:cNvPr id="40" name="Image 3" descr="/Users/macuser/Downloads/whatsapp/deck/pptx-build/frames/template-required-2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058912" y="2996692"/>
            <a:ext cx="3435096" cy="2158365"/>
          </a:xfrm>
          <a:prstGeom prst="rect">
            <a:avLst/>
          </a:prstGeom>
        </p:spPr>
      </p:pic>
      <p:sp>
        <p:nvSpPr>
          <p:cNvPr id="41" name="Shape 35"/>
          <p:cNvSpPr/>
          <p:nvPr/>
        </p:nvSpPr>
        <p:spPr>
          <a:xfrm>
            <a:off x="8049768" y="2740660"/>
            <a:ext cx="3453384" cy="2414397"/>
          </a:xfrm>
          <a:prstGeom prst="roundRect">
            <a:avLst>
              <a:gd name="adj" fmla="val 5302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42" name="Shape 36"/>
          <p:cNvSpPr/>
          <p:nvPr/>
        </p:nvSpPr>
        <p:spPr>
          <a:xfrm>
            <a:off x="8049768" y="5301361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43" name="Text 37"/>
          <p:cNvSpPr txBox="1"/>
          <p:nvPr/>
        </p:nvSpPr>
        <p:spPr>
          <a:xfrm>
            <a:off x="8049768" y="530136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4" name="Text 38"/>
          <p:cNvSpPr txBox="1"/>
          <p:nvPr/>
        </p:nvSpPr>
        <p:spPr>
          <a:xfrm>
            <a:off x="8415528" y="5264785"/>
            <a:ext cx="3087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template goes out and appears in the thread.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FASTER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right words, one click away.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720840" y="2107184"/>
            <a:ext cx="47548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Admins write the answers your team gives every day, once. Agents insert them from the composer and send — personalised, and consistent.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20840" y="334162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3391916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068312" y="3305048"/>
            <a:ext cx="440740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Saved replies with placeholders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 as the customer's and the agent's name, offered while the 24-hour window is open.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720840" y="4402328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4452620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068312" y="4365752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choose which approved templates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can pick in the inbox.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720840" y="498754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5037836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68312" y="4950968"/>
            <a:ext cx="440740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Tidy tags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existing tags are suggested as you type; admins can rename, merge or delete them everywhere at once.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694944" y="9848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94944" y="9235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813816" y="1001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960120" y="1001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1106424" y="1001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1289304" y="9326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Composer · Saved replies</a:t>
            </a:r>
            <a:endParaRPr lang="en-US" sz="850" dirty="0"/>
          </a:p>
        </p:txBody>
      </p:sp>
      <p:pic>
        <p:nvPicPr>
          <p:cNvPr id="25" name="Image 4" descr="/Users/macuser/Downloads/whatsapp/deck/img/saved-replies-composer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1170432"/>
            <a:ext cx="5650992" cy="2372868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694944" y="38423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94944" y="37810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813816" y="38587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960120" y="38587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1106424" y="38587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3" name="Text 26"/>
          <p:cNvSpPr txBox="1"/>
          <p:nvPr/>
        </p:nvSpPr>
        <p:spPr>
          <a:xfrm>
            <a:off x="1289304" y="37901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Settings · Tags</a:t>
            </a:r>
            <a:endParaRPr lang="en-US" sz="850" dirty="0"/>
          </a:p>
        </p:txBody>
      </p:sp>
      <p:pic>
        <p:nvPicPr>
          <p:cNvPr id="34" name="Image 5" descr="/Users/macuser/Downloads/whatsapp/deck/img/tags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94944" y="4027932"/>
            <a:ext cx="5650992" cy="2372868"/>
          </a:xfrm>
          <a:prstGeom prst="rect">
            <a:avLst/>
          </a:prstGeom>
        </p:spPr>
      </p:pic>
      <p:sp>
        <p:nvSpPr>
          <p:cNvPr id="35" name="Shape 27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TEAM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438912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reaches the right person, automatically.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107184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set their status; new tickets are routed round-robin or to whoever is least busy, never past an agent's limit. Supervisors see the whole floor and can reassign in a click.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3570224"/>
            <a:ext cx="612648" cy="274320"/>
          </a:xfrm>
          <a:prstGeom prst="roundRect">
            <a:avLst>
              <a:gd name="adj" fmla="val 50000"/>
            </a:avLst>
          </a:prstGeom>
          <a:solidFill>
            <a:srgbClr val="DFF4E5"/>
          </a:solidFill>
          <a:ln w="12700">
            <a:solidFill>
              <a:srgbClr val="DFF4E5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3570224"/>
            <a:ext cx="612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17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1389888" y="3570224"/>
            <a:ext cx="475488" cy="274320"/>
          </a:xfrm>
          <a:prstGeom prst="roundRect">
            <a:avLst>
              <a:gd name="adj" fmla="val 50000"/>
            </a:avLst>
          </a:prstGeom>
          <a:solidFill>
            <a:srgbClr val="FFF0D9"/>
          </a:solidFill>
          <a:ln w="12700">
            <a:solidFill>
              <a:srgbClr val="FFF0D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389888" y="3570224"/>
            <a:ext cx="475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A15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Away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1956816" y="3570224"/>
            <a:ext cx="475488" cy="274320"/>
          </a:xfrm>
          <a:prstGeom prst="roundRect">
            <a:avLst>
              <a:gd name="adj" fmla="val 50000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956816" y="3570224"/>
            <a:ext cx="475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Busy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2523744" y="3570224"/>
            <a:ext cx="749808" cy="274320"/>
          </a:xfrm>
          <a:prstGeom prst="roundRect">
            <a:avLst>
              <a:gd name="adj" fmla="val 50000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523744" y="3570224"/>
            <a:ext cx="74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break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3364992" y="3570224"/>
            <a:ext cx="681228" cy="274320"/>
          </a:xfrm>
          <a:prstGeom prst="roundRect">
            <a:avLst>
              <a:gd name="adj" fmla="val 50000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3364992" y="3570224"/>
            <a:ext cx="6812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685800" y="410972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" y="4160012"/>
            <a:ext cx="118872" cy="118872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1033272" y="4073144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 and escalate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a reason, so the next person has the story.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685800" y="469493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" y="4745228"/>
            <a:ext cx="118872" cy="118872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3272" y="4658360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for everyone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owner, admin, supervisor, agent, viewer.</a:t>
            </a:r>
            <a:endParaRPr lang="en-US" sz="1250" dirty="0"/>
          </a:p>
        </p:txBody>
      </p:sp>
      <p:sp>
        <p:nvSpPr>
          <p:cNvPr id="25" name="Shape 20"/>
          <p:cNvSpPr/>
          <p:nvPr/>
        </p:nvSpPr>
        <p:spPr>
          <a:xfrm>
            <a:off x="685800" y="5280152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" y="5330444"/>
            <a:ext cx="118872" cy="118872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033272" y="5243576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home?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agent's open tickets are handed back to the queue.</a:t>
            </a:r>
            <a:endParaRPr lang="en-US" sz="1250" dirty="0"/>
          </a:p>
        </p:txBody>
      </p:sp>
      <p:sp>
        <p:nvSpPr>
          <p:cNvPr id="28" name="Shape 22"/>
          <p:cNvSpPr/>
          <p:nvPr/>
        </p:nvSpPr>
        <p:spPr>
          <a:xfrm>
            <a:off x="5349240" y="914400"/>
            <a:ext cx="6126480" cy="2951683"/>
          </a:xfrm>
          <a:prstGeom prst="roundRect">
            <a:avLst>
              <a:gd name="adj" fmla="val 4337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5358384" y="984809"/>
            <a:ext cx="61081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5358384" y="923544"/>
            <a:ext cx="61081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5477256" y="1001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5623560" y="1001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5769864" y="1001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4" name="Text 28"/>
          <p:cNvSpPr txBox="1"/>
          <p:nvPr/>
        </p:nvSpPr>
        <p:spPr>
          <a:xfrm>
            <a:off x="5952744" y="932688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850" dirty="0"/>
          </a:p>
        </p:txBody>
      </p:sp>
      <p:pic>
        <p:nvPicPr>
          <p:cNvPr id="35" name="Image 4" descr="/Users/macuser/Downloads/whatsapp/deck/img/team-roster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5358384" y="1170432"/>
            <a:ext cx="6108192" cy="2695651"/>
          </a:xfrm>
          <a:prstGeom prst="rect">
            <a:avLst/>
          </a:prstGeom>
        </p:spPr>
      </p:pic>
      <p:sp>
        <p:nvSpPr>
          <p:cNvPr id="36" name="Shape 29"/>
          <p:cNvSpPr/>
          <p:nvPr/>
        </p:nvSpPr>
        <p:spPr>
          <a:xfrm>
            <a:off x="5349240" y="914400"/>
            <a:ext cx="6126480" cy="2951683"/>
          </a:xfrm>
          <a:prstGeom prst="roundRect">
            <a:avLst>
              <a:gd name="adj" fmla="val 4337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37" name="Shape 30"/>
          <p:cNvSpPr/>
          <p:nvPr/>
        </p:nvSpPr>
        <p:spPr>
          <a:xfrm>
            <a:off x="5349240" y="4094683"/>
            <a:ext cx="2971800" cy="19202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38" name="Shape 31"/>
          <p:cNvSpPr/>
          <p:nvPr/>
        </p:nvSpPr>
        <p:spPr>
          <a:xfrm>
            <a:off x="5358384" y="4165092"/>
            <a:ext cx="295351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9" name="Shape 32"/>
          <p:cNvSpPr/>
          <p:nvPr/>
        </p:nvSpPr>
        <p:spPr>
          <a:xfrm>
            <a:off x="5358384" y="4103827"/>
            <a:ext cx="295351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40" name="Shape 33"/>
          <p:cNvSpPr/>
          <p:nvPr/>
        </p:nvSpPr>
        <p:spPr>
          <a:xfrm>
            <a:off x="5477256" y="4181551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41" name="Shape 34"/>
          <p:cNvSpPr/>
          <p:nvPr/>
        </p:nvSpPr>
        <p:spPr>
          <a:xfrm>
            <a:off x="5623560" y="4181551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42" name="Shape 35"/>
          <p:cNvSpPr/>
          <p:nvPr/>
        </p:nvSpPr>
        <p:spPr>
          <a:xfrm>
            <a:off x="5769864" y="4181551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43" name="Text 36"/>
          <p:cNvSpPr txBox="1"/>
          <p:nvPr/>
        </p:nvSpPr>
        <p:spPr>
          <a:xfrm>
            <a:off x="5952744" y="4112971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</a:t>
            </a:r>
            <a:endParaRPr lang="en-US" sz="850" dirty="0"/>
          </a:p>
        </p:txBody>
      </p:sp>
      <p:pic>
        <p:nvPicPr>
          <p:cNvPr id="44" name="Image 5" descr="/Users/macuser/Downloads/whatsapp/deck/img/transfer-dialog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5358384" y="4350715"/>
            <a:ext cx="2953512" cy="1664208"/>
          </a:xfrm>
          <a:prstGeom prst="rect">
            <a:avLst/>
          </a:prstGeom>
        </p:spPr>
      </p:pic>
      <p:sp>
        <p:nvSpPr>
          <p:cNvPr id="45" name="Shape 37"/>
          <p:cNvSpPr/>
          <p:nvPr/>
        </p:nvSpPr>
        <p:spPr>
          <a:xfrm>
            <a:off x="5349240" y="4094683"/>
            <a:ext cx="2971800" cy="1920240"/>
          </a:xfrm>
          <a:prstGeom prst="roundRect">
            <a:avLst>
              <a:gd name="adj" fmla="val 6667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46" name="Shape 38"/>
          <p:cNvSpPr/>
          <p:nvPr/>
        </p:nvSpPr>
        <p:spPr>
          <a:xfrm>
            <a:off x="8503920" y="4094683"/>
            <a:ext cx="2971800" cy="19202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47" name="Shape 39"/>
          <p:cNvSpPr/>
          <p:nvPr/>
        </p:nvSpPr>
        <p:spPr>
          <a:xfrm>
            <a:off x="8513064" y="4165092"/>
            <a:ext cx="295351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48" name="Shape 40"/>
          <p:cNvSpPr/>
          <p:nvPr/>
        </p:nvSpPr>
        <p:spPr>
          <a:xfrm>
            <a:off x="8513064" y="4103827"/>
            <a:ext cx="295351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49" name="Shape 41"/>
          <p:cNvSpPr/>
          <p:nvPr/>
        </p:nvSpPr>
        <p:spPr>
          <a:xfrm>
            <a:off x="8631936" y="4181551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50" name="Shape 42"/>
          <p:cNvSpPr/>
          <p:nvPr/>
        </p:nvSpPr>
        <p:spPr>
          <a:xfrm>
            <a:off x="8778240" y="4181551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51" name="Shape 43"/>
          <p:cNvSpPr/>
          <p:nvPr/>
        </p:nvSpPr>
        <p:spPr>
          <a:xfrm>
            <a:off x="8924544" y="4181551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52" name="Text 44"/>
          <p:cNvSpPr txBox="1"/>
          <p:nvPr/>
        </p:nvSpPr>
        <p:spPr>
          <a:xfrm>
            <a:off x="9107424" y="4112971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Routing</a:t>
            </a:r>
            <a:endParaRPr lang="en-US" sz="850" dirty="0"/>
          </a:p>
        </p:txBody>
      </p:sp>
      <p:pic>
        <p:nvPicPr>
          <p:cNvPr id="53" name="Image 6" descr="/Users/macuser/Downloads/whatsapp/deck/img/routing.jp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8513064" y="4350715"/>
            <a:ext cx="2953512" cy="1664208"/>
          </a:xfrm>
          <a:prstGeom prst="rect">
            <a:avLst/>
          </a:prstGeom>
        </p:spPr>
      </p:pic>
      <p:sp>
        <p:nvSpPr>
          <p:cNvPr id="54" name="Shape 45"/>
          <p:cNvSpPr/>
          <p:nvPr/>
        </p:nvSpPr>
        <p:spPr>
          <a:xfrm>
            <a:off x="8503920" y="4094683"/>
            <a:ext cx="2971800" cy="1920240"/>
          </a:xfrm>
          <a:prstGeom prst="roundRect">
            <a:avLst>
              <a:gd name="adj" fmla="val 6667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IT HAPPEN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10789920" cy="4638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away, hand over, come back.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1670812"/>
            <a:ext cx="100584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agent goes on break and comes back online; a conversation is handed to a colleague with a note, and the hand-over is recorded on the ticket.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2740660"/>
            <a:ext cx="3453384" cy="2414397"/>
          </a:xfrm>
          <a:prstGeom prst="roundRect">
            <a:avLst>
              <a:gd name="adj" fmla="val 5302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94944" y="2811069"/>
            <a:ext cx="3435096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749804"/>
            <a:ext cx="3435096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13816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60120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106424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1289304" y="2758948"/>
            <a:ext cx="2721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menu</a:t>
            </a:r>
            <a:endParaRPr lang="en-US" sz="850" dirty="0"/>
          </a:p>
        </p:txBody>
      </p:sp>
      <p:pic>
        <p:nvPicPr>
          <p:cNvPr id="16" name="Image 1" descr="/Users/macuser/Downloads/whatsapp/deck/pptx-build/frames/presence-routing-0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94944" y="2996692"/>
            <a:ext cx="3435096" cy="2158365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85800" y="2740660"/>
            <a:ext cx="3453384" cy="2414397"/>
          </a:xfrm>
          <a:prstGeom prst="roundRect">
            <a:avLst>
              <a:gd name="adj" fmla="val 5302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85800" y="5301361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85800" y="530136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20" name="Text 16"/>
          <p:cNvSpPr txBox="1"/>
          <p:nvPr/>
        </p:nvSpPr>
        <p:spPr>
          <a:xfrm>
            <a:off x="1051560" y="5264785"/>
            <a:ext cx="3087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agent sets their status from the top bar.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4367784" y="2740660"/>
            <a:ext cx="3453384" cy="2414397"/>
          </a:xfrm>
          <a:prstGeom prst="roundRect">
            <a:avLst>
              <a:gd name="adj" fmla="val 5302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4376928" y="2811069"/>
            <a:ext cx="3435096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376928" y="2749804"/>
            <a:ext cx="3435096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4495800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4642104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4788408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4971288" y="2758948"/>
            <a:ext cx="2721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</a:t>
            </a:r>
            <a:endParaRPr lang="en-US" sz="850" dirty="0"/>
          </a:p>
        </p:txBody>
      </p:sp>
      <p:pic>
        <p:nvPicPr>
          <p:cNvPr id="28" name="Image 2" descr="/Users/macuser/Downloads/whatsapp/deck/pptx-build/frames/presence-routing-1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376928" y="2996692"/>
            <a:ext cx="3435096" cy="2158365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4367784" y="2740660"/>
            <a:ext cx="3453384" cy="2414397"/>
          </a:xfrm>
          <a:prstGeom prst="roundRect">
            <a:avLst>
              <a:gd name="adj" fmla="val 5302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4367784" y="5301361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31" name="Text 26"/>
          <p:cNvSpPr txBox="1"/>
          <p:nvPr/>
        </p:nvSpPr>
        <p:spPr>
          <a:xfrm>
            <a:off x="4367784" y="530136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32" name="Text 27"/>
          <p:cNvSpPr txBox="1"/>
          <p:nvPr/>
        </p:nvSpPr>
        <p:spPr>
          <a:xfrm>
            <a:off x="4733544" y="5264785"/>
            <a:ext cx="3087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conversation is transferred to a colleague with a hand-over note.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8049768" y="2740660"/>
            <a:ext cx="3453384" cy="2414397"/>
          </a:xfrm>
          <a:prstGeom prst="roundRect">
            <a:avLst>
              <a:gd name="adj" fmla="val 5302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34" name="Shape 29"/>
          <p:cNvSpPr/>
          <p:nvPr/>
        </p:nvSpPr>
        <p:spPr>
          <a:xfrm>
            <a:off x="8058912" y="2811069"/>
            <a:ext cx="3435096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8058912" y="2749804"/>
            <a:ext cx="3435096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8177784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8324088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8470392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9" name="Text 34"/>
          <p:cNvSpPr txBox="1"/>
          <p:nvPr/>
        </p:nvSpPr>
        <p:spPr>
          <a:xfrm>
            <a:off x="8653272" y="2758948"/>
            <a:ext cx="2721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Handed over</a:t>
            </a:r>
            <a:endParaRPr lang="en-US" sz="850" dirty="0"/>
          </a:p>
        </p:txBody>
      </p:sp>
      <p:pic>
        <p:nvPicPr>
          <p:cNvPr id="40" name="Image 3" descr="/Users/macuser/Downloads/whatsapp/deck/pptx-build/frames/presence-routing-2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058912" y="2996692"/>
            <a:ext cx="3435096" cy="2158365"/>
          </a:xfrm>
          <a:prstGeom prst="rect">
            <a:avLst/>
          </a:prstGeom>
        </p:spPr>
      </p:pic>
      <p:sp>
        <p:nvSpPr>
          <p:cNvPr id="41" name="Shape 35"/>
          <p:cNvSpPr/>
          <p:nvPr/>
        </p:nvSpPr>
        <p:spPr>
          <a:xfrm>
            <a:off x="8049768" y="2740660"/>
            <a:ext cx="3453384" cy="2414397"/>
          </a:xfrm>
          <a:prstGeom prst="roundRect">
            <a:avLst>
              <a:gd name="adj" fmla="val 5302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42" name="Shape 36"/>
          <p:cNvSpPr/>
          <p:nvPr/>
        </p:nvSpPr>
        <p:spPr>
          <a:xfrm>
            <a:off x="8049768" y="5301361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43" name="Text 37"/>
          <p:cNvSpPr txBox="1"/>
          <p:nvPr/>
        </p:nvSpPr>
        <p:spPr>
          <a:xfrm>
            <a:off x="8049768" y="530136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4" name="Text 38"/>
          <p:cNvSpPr txBox="1"/>
          <p:nvPr/>
        </p:nvSpPr>
        <p:spPr>
          <a:xfrm>
            <a:off x="8415528" y="5264785"/>
            <a:ext cx="3087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ticket shows its new owner and the hand-over in its history.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· AI AGENT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438912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AI agent that answers like your best colleague.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107184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 it on and it replies to customers in the inbox and under your posts — in your voice, from your own material — and steps aside when a person should take over.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360680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" y="3657092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033272" y="3570224"/>
            <a:ext cx="40416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switch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turns every AI reply off immediately. Nothing is deleted; conversations wait for a person.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85800" y="442976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" y="4480052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033272" y="4393184"/>
            <a:ext cx="404164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Leading models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OpenAI, Anthropic, Google, DeepSeek and Moonshot — pick from the ones offered to you.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85800" y="549046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" y="5540756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33272" y="5453888"/>
            <a:ext cx="40416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in the customer's language,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hands over after the number of replies you set.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5349240" y="1417320"/>
            <a:ext cx="6126480" cy="4085082"/>
          </a:xfrm>
          <a:prstGeom prst="roundRect">
            <a:avLst>
              <a:gd name="adj" fmla="val 3134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5358384" y="1487729"/>
            <a:ext cx="61081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5358384" y="1426464"/>
            <a:ext cx="61081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5477256" y="150418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623560" y="150418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5769864" y="150418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5952744" y="1435608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 · Setup</a:t>
            </a:r>
            <a:endParaRPr lang="en-US" sz="850" dirty="0"/>
          </a:p>
        </p:txBody>
      </p:sp>
      <p:pic>
        <p:nvPicPr>
          <p:cNvPr id="25" name="Image 4" descr="/Users/macuser/Downloads/whatsapp/deck/img/ai-setup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5358384" y="1673352"/>
            <a:ext cx="6108192" cy="3829050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5349240" y="1417320"/>
            <a:ext cx="6126480" cy="4085082"/>
          </a:xfrm>
          <a:prstGeom prst="roundRect">
            <a:avLst>
              <a:gd name="adj" fmla="val 3134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 IT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 it like a new hire, not a prompt.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720840" y="2107184"/>
            <a:ext cx="47548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guided page asks, in order: who it is, what it helps with, its rules, its knowledge — then lets you test it. It writes the instructions for you.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20840" y="334162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3391916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068312" y="3305048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name, a tone and a scope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anything outside it is politely refused and offered to a person.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720840" y="416458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4214876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068312" y="4128008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Worked examples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what customers really type, and what should happen.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720840" y="474980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4800092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68312" y="4713224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 before a customer does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nothing in the test reaches anyone.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694944" y="9848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94944" y="9235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813816" y="1001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960120" y="1001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1106424" y="1001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1289304" y="9326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 · Teach</a:t>
            </a:r>
            <a:endParaRPr lang="en-US" sz="850" dirty="0"/>
          </a:p>
        </p:txBody>
      </p:sp>
      <p:pic>
        <p:nvPicPr>
          <p:cNvPr id="25" name="Image 4" descr="/Users/macuser/Downloads/whatsapp/deck/img/ai-teach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1170432"/>
            <a:ext cx="5650992" cy="2372868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694944" y="38423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94944" y="37810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813816" y="38587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960120" y="38587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1106424" y="38587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3" name="Text 26"/>
          <p:cNvSpPr txBox="1"/>
          <p:nvPr/>
        </p:nvSpPr>
        <p:spPr>
          <a:xfrm>
            <a:off x="1289304" y="37901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 · Worked examples</a:t>
            </a:r>
            <a:endParaRPr lang="en-US" sz="850" dirty="0"/>
          </a:p>
        </p:txBody>
      </p:sp>
      <p:pic>
        <p:nvPicPr>
          <p:cNvPr id="34" name="Image 5" descr="/Users/macuser/Downloads/whatsapp/deck/img/ai-teach-examples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94944" y="4027932"/>
            <a:ext cx="5650992" cy="2372868"/>
          </a:xfrm>
          <a:prstGeom prst="rect">
            <a:avLst/>
          </a:prstGeom>
        </p:spPr>
      </p:pic>
      <p:sp>
        <p:nvSpPr>
          <p:cNvPr id="35" name="Shape 27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438912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only says what your material says.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107184"/>
            <a:ext cx="43891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it the answers you already have. It states facts it finds there — and anything it can't find, it hands to a person instead of guessing.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334162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" y="3391916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033272" y="3305048"/>
            <a:ext cx="404164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an answer, upload a file or point at a web page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PDF, Word, text and Markdown; refresh any source in a click.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85800" y="4402328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" y="4452620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033272" y="4365752"/>
            <a:ext cx="40416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saved replies, live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edit one and the assistant uses the new wording at once.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85800" y="5225288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" y="5275580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33272" y="5188712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data stays yours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it never draws on another workspace's material.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5349240" y="1417320"/>
            <a:ext cx="6126480" cy="4085082"/>
          </a:xfrm>
          <a:prstGeom prst="roundRect">
            <a:avLst>
              <a:gd name="adj" fmla="val 3134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5358384" y="1487729"/>
            <a:ext cx="61081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5358384" y="1426464"/>
            <a:ext cx="61081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5477256" y="150418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623560" y="150418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5769864" y="150418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5952744" y="1435608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 · Knowledge</a:t>
            </a:r>
            <a:endParaRPr lang="en-US" sz="850" dirty="0"/>
          </a:p>
        </p:txBody>
      </p:sp>
      <p:pic>
        <p:nvPicPr>
          <p:cNvPr id="25" name="Image 4" descr="/Users/macuser/Downloads/whatsapp/deck/img/ai-knowledge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5358384" y="1673352"/>
            <a:ext cx="6108192" cy="3829050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5349240" y="1417320"/>
            <a:ext cx="6126480" cy="4085082"/>
          </a:xfrm>
          <a:prstGeom prst="roundRect">
            <a:avLst>
              <a:gd name="adj" fmla="val 3134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IN YOUR CONTROL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knows when to hand over to a person.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720840" y="2107184"/>
            <a:ext cx="475488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hands over when the customer asks, on an "always a person" topic, at your reply limit, when your material has no answer, or when credit runs out — with the reason on the ticket — and stays silent once a person is on it.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20840" y="387197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3922268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068312" y="3835400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 AI here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any conversation or comment thread, and see who paused it.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720840" y="469493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4745228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068312" y="4658360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notes and photos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it transcribes voice notes and reads photos; videos go straight to a person.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720840" y="551789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5568188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68312" y="5481320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Comments too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it can answer under your posts, publicly or privately.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685800" y="1417320"/>
            <a:ext cx="5806440" cy="3885057"/>
          </a:xfrm>
          <a:prstGeom prst="roundRect">
            <a:avLst>
              <a:gd name="adj" fmla="val 3295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694944" y="1487729"/>
            <a:ext cx="578815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94944" y="1426464"/>
            <a:ext cx="578815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813816" y="150418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960120" y="150418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1106424" y="150418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1289304" y="1435608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Inbox · Assistant handed over</a:t>
            </a:r>
            <a:endParaRPr lang="en-US" sz="850" dirty="0"/>
          </a:p>
        </p:txBody>
      </p:sp>
      <p:pic>
        <p:nvPicPr>
          <p:cNvPr id="25" name="Image 4" descr="/Users/macuser/Downloads/whatsapp/deck/img/ai-handoff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1673352"/>
            <a:ext cx="5788152" cy="3629025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685800" y="1417320"/>
            <a:ext cx="5806440" cy="3885057"/>
          </a:xfrm>
          <a:prstGeom prst="roundRect">
            <a:avLst>
              <a:gd name="adj" fmla="val 3295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 &amp; COST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10058400" cy="493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everything it did — and what it cost.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1681734"/>
            <a:ext cx="100584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Replies, hand-overs, the times it stayed quiet and why, tokens and spend by model. Pay for AI the way that suits you.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2568702"/>
            <a:ext cx="5321808" cy="1097280"/>
          </a:xfrm>
          <a:prstGeom prst="roundRect">
            <a:avLst>
              <a:gd name="adj" fmla="val 11667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86968" y="2751582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DCEBFF"/>
          </a:solidFill>
          <a:ln w="12700">
            <a:solidFill>
              <a:srgbClr val="DCEBFF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" y="2833878"/>
            <a:ext cx="201168" cy="20116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371600" y="2751582"/>
            <a:ext cx="4453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your credit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886968" y="3208782"/>
            <a:ext cx="4919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platform's model keys. AI is paid from the same balance and spend limit as your messages — no second wallet.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181344" y="2568702"/>
            <a:ext cx="5321808" cy="1097280"/>
          </a:xfrm>
          <a:prstGeom prst="roundRect">
            <a:avLst>
              <a:gd name="adj" fmla="val 11667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382512" y="2751582"/>
            <a:ext cx="365760" cy="365760"/>
          </a:xfrm>
          <a:prstGeom prst="roundRect">
            <a:avLst>
              <a:gd name="adj" fmla="val 27500"/>
            </a:avLst>
          </a:prstGeom>
          <a:solidFill>
            <a:srgbClr val="F1E3FA"/>
          </a:solidFill>
          <a:ln w="12700">
            <a:solidFill>
              <a:srgbClr val="F1E3FA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808" y="2833878"/>
            <a:ext cx="201168" cy="20116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867144" y="2751582"/>
            <a:ext cx="4453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your own key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6382512" y="3208782"/>
            <a:ext cx="4919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your own provider key and pay the provider directly, plus a fixed monthly fee on your statement.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85800" y="3894582"/>
            <a:ext cx="6035040" cy="2551938"/>
          </a:xfrm>
          <a:prstGeom prst="roundRect">
            <a:avLst>
              <a:gd name="adj" fmla="val 5016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94944" y="3964991"/>
            <a:ext cx="601675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694944" y="3903726"/>
            <a:ext cx="601675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813816" y="3981450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960120" y="3981450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1106424" y="3981450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5" name="Text 20"/>
          <p:cNvSpPr txBox="1"/>
          <p:nvPr/>
        </p:nvSpPr>
        <p:spPr>
          <a:xfrm>
            <a:off x="1289304" y="391287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 · Activity</a:t>
            </a:r>
            <a:endParaRPr lang="en-US" sz="850" dirty="0"/>
          </a:p>
        </p:txBody>
      </p:sp>
      <p:pic>
        <p:nvPicPr>
          <p:cNvPr id="26" name="Image 3" descr="/Users/macuser/Downloads/whatsapp/deck/img/ai-activity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94944" y="4150614"/>
            <a:ext cx="6016752" cy="2295906"/>
          </a:xfrm>
          <a:prstGeom prst="rect">
            <a:avLst/>
          </a:prstGeom>
        </p:spPr>
      </p:pic>
      <p:sp>
        <p:nvSpPr>
          <p:cNvPr id="27" name="Shape 21"/>
          <p:cNvSpPr/>
          <p:nvPr/>
        </p:nvSpPr>
        <p:spPr>
          <a:xfrm>
            <a:off x="685800" y="3894582"/>
            <a:ext cx="6035040" cy="2551938"/>
          </a:xfrm>
          <a:prstGeom prst="roundRect">
            <a:avLst>
              <a:gd name="adj" fmla="val 5016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6903720" y="3894582"/>
            <a:ext cx="4599432" cy="2551938"/>
          </a:xfrm>
          <a:prstGeom prst="roundRect">
            <a:avLst>
              <a:gd name="adj" fmla="val 5016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6912864" y="3964991"/>
            <a:ext cx="4581144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6912864" y="3903726"/>
            <a:ext cx="4581144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7031736" y="3981450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7178040" y="3981450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7324344" y="3981450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4" name="Text 28"/>
          <p:cNvSpPr txBox="1"/>
          <p:nvPr/>
        </p:nvSpPr>
        <p:spPr>
          <a:xfrm>
            <a:off x="7507224" y="3912870"/>
            <a:ext cx="3867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 · AI assistant</a:t>
            </a:r>
            <a:endParaRPr lang="en-US" sz="850" dirty="0"/>
          </a:p>
        </p:txBody>
      </p:sp>
      <p:pic>
        <p:nvPicPr>
          <p:cNvPr id="35" name="Image 4" descr="/Users/macuser/Downloads/whatsapp/deck/img/billing-ai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12864" y="4150614"/>
            <a:ext cx="4581144" cy="2295906"/>
          </a:xfrm>
          <a:prstGeom prst="rect">
            <a:avLst/>
          </a:prstGeom>
        </p:spPr>
      </p:pic>
      <p:sp>
        <p:nvSpPr>
          <p:cNvPr id="36" name="Shape 29"/>
          <p:cNvSpPr/>
          <p:nvPr/>
        </p:nvSpPr>
        <p:spPr>
          <a:xfrm>
            <a:off x="6903720" y="3894582"/>
            <a:ext cx="4599432" cy="2551938"/>
          </a:xfrm>
          <a:prstGeom prst="roundRect">
            <a:avLst>
              <a:gd name="adj" fmla="val 5016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TEMPLATES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templates here. Watch Meta approve them.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720840" y="2107184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the header, body, footer and buttons with a live preview of exactly what the customer will see. Submit to Meta from the same screen, and the approval status updates itself.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20840" y="3570224"/>
            <a:ext cx="749808" cy="274320"/>
          </a:xfrm>
          <a:prstGeom prst="roundRect">
            <a:avLst>
              <a:gd name="adj" fmla="val 50000"/>
            </a:avLst>
          </a:prstGeom>
          <a:solidFill>
            <a:srgbClr val="DFF4E5"/>
          </a:solidFill>
          <a:ln w="12700">
            <a:solidFill>
              <a:srgbClr val="DFF4E5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720840" y="3570224"/>
            <a:ext cx="74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17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7562088" y="3570224"/>
            <a:ext cx="681228" cy="274320"/>
          </a:xfrm>
          <a:prstGeom prst="roundRect">
            <a:avLst>
              <a:gd name="adj" fmla="val 50000"/>
            </a:avLst>
          </a:prstGeom>
          <a:solidFill>
            <a:srgbClr val="FFF0D9"/>
          </a:solidFill>
          <a:ln w="12700">
            <a:solidFill>
              <a:srgbClr val="FFF0D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562088" y="3570224"/>
            <a:ext cx="6812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A15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Pending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8334756" y="3570224"/>
            <a:ext cx="1984248" cy="274320"/>
          </a:xfrm>
          <a:prstGeom prst="roundRect">
            <a:avLst>
              <a:gd name="adj" fmla="val 50000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34756" y="3570224"/>
            <a:ext cx="1984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Rejected — with the reason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6720840" y="410972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4160012"/>
            <a:ext cx="118872" cy="118872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7068312" y="4073144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Marketing, utility and authentication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categories, in any language.</a:t>
            </a:r>
            <a:endParaRPr lang="en-US" sz="1250" dirty="0"/>
          </a:p>
        </p:txBody>
      </p:sp>
      <p:sp>
        <p:nvSpPr>
          <p:cNvPr id="18" name="Shape 14"/>
          <p:cNvSpPr/>
          <p:nvPr/>
        </p:nvSpPr>
        <p:spPr>
          <a:xfrm>
            <a:off x="6720840" y="469493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4745228"/>
            <a:ext cx="118872" cy="11887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068312" y="4658360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Templates you created in Meta Business Manager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picked up too.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6720840" y="5280152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5330444"/>
            <a:ext cx="118872" cy="11887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7068312" y="5243576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approved templates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ever be sent — and you choose which ones agents see.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694944" y="9848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694944" y="9235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813816" y="1001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960120" y="1001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9" name="Shape 23"/>
          <p:cNvSpPr/>
          <p:nvPr/>
        </p:nvSpPr>
        <p:spPr>
          <a:xfrm>
            <a:off x="1106424" y="1001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0" name="Text 24"/>
          <p:cNvSpPr txBox="1"/>
          <p:nvPr/>
        </p:nvSpPr>
        <p:spPr>
          <a:xfrm>
            <a:off x="1289304" y="9326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Templates</a:t>
            </a:r>
            <a:endParaRPr lang="en-US" sz="850" dirty="0"/>
          </a:p>
        </p:txBody>
      </p:sp>
      <p:pic>
        <p:nvPicPr>
          <p:cNvPr id="31" name="Image 4" descr="/Users/macuser/Downloads/whatsapp/deck/img/templates-library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1170432"/>
            <a:ext cx="5650992" cy="2372868"/>
          </a:xfrm>
          <a:prstGeom prst="rect">
            <a:avLst/>
          </a:prstGeom>
        </p:spPr>
      </p:pic>
      <p:sp>
        <p:nvSpPr>
          <p:cNvPr id="32" name="Shape 25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694944" y="38423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694944" y="37810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813816" y="38587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7" name="Shape 30"/>
          <p:cNvSpPr/>
          <p:nvPr/>
        </p:nvSpPr>
        <p:spPr>
          <a:xfrm>
            <a:off x="960120" y="38587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8" name="Shape 31"/>
          <p:cNvSpPr/>
          <p:nvPr/>
        </p:nvSpPr>
        <p:spPr>
          <a:xfrm>
            <a:off x="1106424" y="38587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9" name="Text 32"/>
          <p:cNvSpPr txBox="1"/>
          <p:nvPr/>
        </p:nvSpPr>
        <p:spPr>
          <a:xfrm>
            <a:off x="1289304" y="37901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 builder</a:t>
            </a:r>
            <a:endParaRPr lang="en-US" sz="850" dirty="0"/>
          </a:p>
        </p:txBody>
      </p:sp>
      <p:pic>
        <p:nvPicPr>
          <p:cNvPr id="40" name="Image 5" descr="/Users/macuser/Downloads/whatsapp/deck/img/template-builder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94944" y="4027932"/>
            <a:ext cx="5650992" cy="2372868"/>
          </a:xfrm>
          <a:prstGeom prst="rect">
            <a:avLst/>
          </a:prstGeom>
        </p:spPr>
      </p:pic>
      <p:sp>
        <p:nvSpPr>
          <p:cNvPr id="41" name="Shape 33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CAMPAIGNS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438912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 thousands, when and how fast you choose.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107184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from an approved template and download a sheet made for it — or pick recipients from your contacts. A check before sending says exactly what to fix.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3570224"/>
            <a:ext cx="886968" cy="274320"/>
          </a:xfrm>
          <a:prstGeom prst="roundRect">
            <a:avLst>
              <a:gd name="adj" fmla="val 50000"/>
            </a:avLst>
          </a:prstGeom>
          <a:solidFill>
            <a:srgbClr val="DCEBFF"/>
          </a:solidFill>
          <a:ln w="12700">
            <a:solidFill>
              <a:srgbClr val="DCEB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3570224"/>
            <a:ext cx="886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second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1664208" y="3570224"/>
            <a:ext cx="749808" cy="274320"/>
          </a:xfrm>
          <a:prstGeom prst="roundRect">
            <a:avLst>
              <a:gd name="adj" fmla="val 50000"/>
            </a:avLst>
          </a:prstGeom>
          <a:solidFill>
            <a:srgbClr val="DCEBFF"/>
          </a:solidFill>
          <a:ln w="12700">
            <a:solidFill>
              <a:srgbClr val="DCEB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664208" y="3570224"/>
            <a:ext cx="74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Adaptive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2505456" y="3570224"/>
            <a:ext cx="955548" cy="274320"/>
          </a:xfrm>
          <a:prstGeom prst="roundRect">
            <a:avLst>
              <a:gd name="adj" fmla="val 50000"/>
            </a:avLst>
          </a:prstGeom>
          <a:solidFill>
            <a:srgbClr val="DCEBFF"/>
          </a:solidFill>
          <a:ln w="12700">
            <a:solidFill>
              <a:srgbClr val="DCEB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505456" y="3570224"/>
            <a:ext cx="9555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at once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3552444" y="3570224"/>
            <a:ext cx="818388" cy="274320"/>
          </a:xfrm>
          <a:prstGeom prst="roundRect">
            <a:avLst>
              <a:gd name="adj" fmla="val 50000"/>
            </a:avLst>
          </a:prstGeom>
          <a:solidFill>
            <a:srgbClr val="DCEBFF"/>
          </a:solidFill>
          <a:ln w="12700">
            <a:solidFill>
              <a:srgbClr val="DCEB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552444" y="3570224"/>
            <a:ext cx="8183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 by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685800" y="410972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" y="4160012"/>
            <a:ext cx="118872" cy="118872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1033272" y="4073144"/>
            <a:ext cx="40416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now or schedule it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with a start and end time, and daily sending hours.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685800" y="493268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" y="4982972"/>
            <a:ext cx="118872" cy="118872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1033272" y="4896104"/>
            <a:ext cx="40416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Checked before sending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invalid, duplicate, opted-out and blocked numbers are excluded.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685800" y="575564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" y="5805932"/>
            <a:ext cx="118872" cy="11887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033272" y="5719064"/>
            <a:ext cx="40416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report for every recipient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delivered, read, failed and why, and what it cost.</a:t>
            </a:r>
            <a:endParaRPr lang="en-US" sz="1250" dirty="0"/>
          </a:p>
        </p:txBody>
      </p:sp>
      <p:sp>
        <p:nvSpPr>
          <p:cNvPr id="26" name="Shape 20"/>
          <p:cNvSpPr/>
          <p:nvPr/>
        </p:nvSpPr>
        <p:spPr>
          <a:xfrm>
            <a:off x="5349240" y="914400"/>
            <a:ext cx="6126480" cy="2951683"/>
          </a:xfrm>
          <a:prstGeom prst="roundRect">
            <a:avLst>
              <a:gd name="adj" fmla="val 4337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5358384" y="984809"/>
            <a:ext cx="61081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5358384" y="923544"/>
            <a:ext cx="61081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9" name="Shape 23"/>
          <p:cNvSpPr/>
          <p:nvPr/>
        </p:nvSpPr>
        <p:spPr>
          <a:xfrm>
            <a:off x="5477256" y="1001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5623560" y="1001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5769864" y="1001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2" name="Text 26"/>
          <p:cNvSpPr txBox="1"/>
          <p:nvPr/>
        </p:nvSpPr>
        <p:spPr>
          <a:xfrm>
            <a:off x="5952744" y="932688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· Choose the template</a:t>
            </a:r>
            <a:endParaRPr lang="en-US" sz="850" dirty="0"/>
          </a:p>
        </p:txBody>
      </p:sp>
      <p:pic>
        <p:nvPicPr>
          <p:cNvPr id="33" name="Image 4" descr="/Users/macuser/Downloads/whatsapp/deck/img/campaign-template-step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5358384" y="1170432"/>
            <a:ext cx="6108192" cy="2695651"/>
          </a:xfrm>
          <a:prstGeom prst="rect">
            <a:avLst/>
          </a:prstGeom>
        </p:spPr>
      </p:pic>
      <p:sp>
        <p:nvSpPr>
          <p:cNvPr id="34" name="Shape 27"/>
          <p:cNvSpPr/>
          <p:nvPr/>
        </p:nvSpPr>
        <p:spPr>
          <a:xfrm>
            <a:off x="5349240" y="914400"/>
            <a:ext cx="6126480" cy="2951683"/>
          </a:xfrm>
          <a:prstGeom prst="roundRect">
            <a:avLst>
              <a:gd name="adj" fmla="val 4337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5349240" y="4094683"/>
            <a:ext cx="2971800" cy="19202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5358384" y="4165092"/>
            <a:ext cx="295351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7" name="Shape 30"/>
          <p:cNvSpPr/>
          <p:nvPr/>
        </p:nvSpPr>
        <p:spPr>
          <a:xfrm>
            <a:off x="5358384" y="4103827"/>
            <a:ext cx="295351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8" name="Shape 31"/>
          <p:cNvSpPr/>
          <p:nvPr/>
        </p:nvSpPr>
        <p:spPr>
          <a:xfrm>
            <a:off x="5477256" y="4181551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9" name="Shape 32"/>
          <p:cNvSpPr/>
          <p:nvPr/>
        </p:nvSpPr>
        <p:spPr>
          <a:xfrm>
            <a:off x="5623560" y="4181551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40" name="Shape 33"/>
          <p:cNvSpPr/>
          <p:nvPr/>
        </p:nvSpPr>
        <p:spPr>
          <a:xfrm>
            <a:off x="5769864" y="4181551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41" name="Text 34"/>
          <p:cNvSpPr txBox="1"/>
          <p:nvPr/>
        </p:nvSpPr>
        <p:spPr>
          <a:xfrm>
            <a:off x="5952744" y="4112971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progress</a:t>
            </a:r>
            <a:endParaRPr lang="en-US" sz="850" dirty="0"/>
          </a:p>
        </p:txBody>
      </p:sp>
      <p:pic>
        <p:nvPicPr>
          <p:cNvPr id="42" name="Image 5" descr="/Users/macuser/Downloads/whatsapp/deck/img/campaign-live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5358384" y="4350715"/>
            <a:ext cx="2953512" cy="1664208"/>
          </a:xfrm>
          <a:prstGeom prst="rect">
            <a:avLst/>
          </a:prstGeom>
        </p:spPr>
      </p:pic>
      <p:sp>
        <p:nvSpPr>
          <p:cNvPr id="43" name="Shape 35"/>
          <p:cNvSpPr/>
          <p:nvPr/>
        </p:nvSpPr>
        <p:spPr>
          <a:xfrm>
            <a:off x="5349240" y="4094683"/>
            <a:ext cx="2971800" cy="1920240"/>
          </a:xfrm>
          <a:prstGeom prst="roundRect">
            <a:avLst>
              <a:gd name="adj" fmla="val 6667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44" name="Shape 36"/>
          <p:cNvSpPr/>
          <p:nvPr/>
        </p:nvSpPr>
        <p:spPr>
          <a:xfrm>
            <a:off x="8503920" y="4094683"/>
            <a:ext cx="2971800" cy="19202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45" name="Shape 37"/>
          <p:cNvSpPr/>
          <p:nvPr/>
        </p:nvSpPr>
        <p:spPr>
          <a:xfrm>
            <a:off x="8513064" y="4165092"/>
            <a:ext cx="295351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46" name="Shape 38"/>
          <p:cNvSpPr/>
          <p:nvPr/>
        </p:nvSpPr>
        <p:spPr>
          <a:xfrm>
            <a:off x="8513064" y="4103827"/>
            <a:ext cx="295351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47" name="Shape 39"/>
          <p:cNvSpPr/>
          <p:nvPr/>
        </p:nvSpPr>
        <p:spPr>
          <a:xfrm>
            <a:off x="8631936" y="4181551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48" name="Shape 40"/>
          <p:cNvSpPr/>
          <p:nvPr/>
        </p:nvSpPr>
        <p:spPr>
          <a:xfrm>
            <a:off x="8778240" y="4181551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49" name="Shape 41"/>
          <p:cNvSpPr/>
          <p:nvPr/>
        </p:nvSpPr>
        <p:spPr>
          <a:xfrm>
            <a:off x="8924544" y="4181551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50" name="Text 42"/>
          <p:cNvSpPr txBox="1"/>
          <p:nvPr/>
        </p:nvSpPr>
        <p:spPr>
          <a:xfrm>
            <a:off x="9107424" y="4112971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Campaigns</a:t>
            </a:r>
            <a:endParaRPr lang="en-US" sz="850" dirty="0"/>
          </a:p>
        </p:txBody>
      </p:sp>
      <p:pic>
        <p:nvPicPr>
          <p:cNvPr id="51" name="Image 6" descr="/Users/macuser/Downloads/whatsapp/deck/img/campaign-report.jp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8513064" y="4350715"/>
            <a:ext cx="2953512" cy="1664208"/>
          </a:xfrm>
          <a:prstGeom prst="rect">
            <a:avLst/>
          </a:prstGeom>
        </p:spPr>
      </p:pic>
      <p:sp>
        <p:nvSpPr>
          <p:cNvPr id="52" name="Shape 43"/>
          <p:cNvSpPr/>
          <p:nvPr/>
        </p:nvSpPr>
        <p:spPr>
          <a:xfrm>
            <a:off x="8503920" y="4094683"/>
            <a:ext cx="2971800" cy="1920240"/>
          </a:xfrm>
          <a:prstGeom prst="roundRect">
            <a:avLst>
              <a:gd name="adj" fmla="val 6667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Everyone sees the same inbox, at the same moment.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720840" y="2107184"/>
            <a:ext cx="47548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customer's message appears for the whole team within seconds — no refreshing. Assignments, status changes and delivery updates arrive the same way.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20840" y="334162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3391916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068312" y="3305048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notification centre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what needs you, with optional browser alerts.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720840" y="392684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3977132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068312" y="3890264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when you're offline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an assignment, a mention in a note, a response-time breach.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720840" y="474980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4800092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68312" y="4713224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 if the connection drops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the inbox tells you, and keeps refreshing on its own.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685800" y="1417320"/>
            <a:ext cx="5806440" cy="3885057"/>
          </a:xfrm>
          <a:prstGeom prst="roundRect">
            <a:avLst>
              <a:gd name="adj" fmla="val 3295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694944" y="1487729"/>
            <a:ext cx="578815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94944" y="1426464"/>
            <a:ext cx="578815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813816" y="150418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960120" y="150418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1106424" y="150418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1289304" y="1435608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Notifications</a:t>
            </a:r>
            <a:endParaRPr lang="en-US" sz="850" dirty="0"/>
          </a:p>
        </p:txBody>
      </p:sp>
      <p:pic>
        <p:nvPicPr>
          <p:cNvPr id="25" name="Image 4" descr="/Users/macuser/Downloads/whatsapp/deck/img/notifications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1673352"/>
            <a:ext cx="5788152" cy="3629025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685800" y="1417320"/>
            <a:ext cx="5806440" cy="3885057"/>
          </a:xfrm>
          <a:prstGeom prst="roundRect">
            <a:avLst>
              <a:gd name="adj" fmla="val 3295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IT HAPPEN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10789920" cy="4638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customer writes in. Everyone sees it.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1670812"/>
            <a:ext cx="100584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WhatsApp message arrives and appears at the top of the inbox for the whole team, already routed to an agent — nobody refreshed anything.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338275" y="2740660"/>
            <a:ext cx="4641901" cy="3157220"/>
          </a:xfrm>
          <a:prstGeom prst="roundRect">
            <a:avLst>
              <a:gd name="adj" fmla="val 4055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347419" y="2811069"/>
            <a:ext cx="4623613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347419" y="2749804"/>
            <a:ext cx="4623613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466291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612595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758899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1941779" y="2758948"/>
            <a:ext cx="391038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</a:t>
            </a:r>
            <a:endParaRPr lang="en-US" sz="850" dirty="0"/>
          </a:p>
        </p:txBody>
      </p:sp>
      <p:pic>
        <p:nvPicPr>
          <p:cNvPr id="16" name="Image 1" descr="/Users/macuser/Downloads/whatsapp/deck/pptx-build/frames/realtime-0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347419" y="2996692"/>
            <a:ext cx="4623613" cy="2901188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1338275" y="2740660"/>
            <a:ext cx="4641901" cy="3157220"/>
          </a:xfrm>
          <a:prstGeom prst="roundRect">
            <a:avLst>
              <a:gd name="adj" fmla="val 4055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1338275" y="6044184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1338275" y="60441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20" name="Text 16"/>
          <p:cNvSpPr txBox="1"/>
          <p:nvPr/>
        </p:nvSpPr>
        <p:spPr>
          <a:xfrm>
            <a:off x="1704035" y="6007608"/>
            <a:ext cx="427614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inbox as the team sees it.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6208776" y="2740660"/>
            <a:ext cx="4641901" cy="3157220"/>
          </a:xfrm>
          <a:prstGeom prst="roundRect">
            <a:avLst>
              <a:gd name="adj" fmla="val 4055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6217920" y="2811069"/>
            <a:ext cx="4623613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6217920" y="2749804"/>
            <a:ext cx="4623613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6336792" y="282752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483096" y="282752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6629400" y="282752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6812280" y="2758948"/>
            <a:ext cx="391038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</a:t>
            </a:r>
            <a:endParaRPr lang="en-US" sz="850" dirty="0"/>
          </a:p>
        </p:txBody>
      </p:sp>
      <p:pic>
        <p:nvPicPr>
          <p:cNvPr id="28" name="Image 2" descr="/Users/macuser/Downloads/whatsapp/deck/pptx-build/frames/realtime-1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217920" y="2996692"/>
            <a:ext cx="4623613" cy="2901188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6208776" y="2740660"/>
            <a:ext cx="4641901" cy="3157220"/>
          </a:xfrm>
          <a:prstGeom prst="roundRect">
            <a:avLst>
              <a:gd name="adj" fmla="val 4055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6208776" y="6044184"/>
            <a:ext cx="274320" cy="27432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31" name="Text 26"/>
          <p:cNvSpPr txBox="1"/>
          <p:nvPr/>
        </p:nvSpPr>
        <p:spPr>
          <a:xfrm>
            <a:off x="6208776" y="60441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32" name="Text 27"/>
          <p:cNvSpPr txBox="1"/>
          <p:nvPr/>
        </p:nvSpPr>
        <p:spPr>
          <a:xfrm>
            <a:off x="6574536" y="6007608"/>
            <a:ext cx="427614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conversation appears at the top, routed to an agent, the moment Meta delivers it.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· CONTACTS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438912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customer, one profile.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107184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and filter everyone who has reached you, by channel, tag or consent. A profile shows their details, notes and conversations across every channel.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360680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" y="3657092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033272" y="3570224"/>
            <a:ext cx="404164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own fields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 plan, a renewal date — filled in on the profile or by import, and usable to target a campaign.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85800" y="466750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" y="4717796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033272" y="4630928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and export CSV,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a report of any row that didn't make it in.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85800" y="525272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" y="5303012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33272" y="5216144"/>
            <a:ext cx="404164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a contact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inbox, comments or their profile — nothing is sent to them, and on WhatsApp the number is blocked with Meta too.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5349240" y="9144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5358384" y="9848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5358384" y="9235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5477256" y="1001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623560" y="1001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5769864" y="1001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5952744" y="9326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Contacts</a:t>
            </a:r>
            <a:endParaRPr lang="en-US" sz="850" dirty="0"/>
          </a:p>
        </p:txBody>
      </p:sp>
      <p:pic>
        <p:nvPicPr>
          <p:cNvPr id="25" name="Image 4" descr="/Users/macuser/Downloads/whatsapp/deck/img/contacts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5358384" y="1170432"/>
            <a:ext cx="5650992" cy="2372868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5349240" y="9144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5349240" y="37719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5358384" y="38423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5358384" y="37810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5477256" y="38587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5623560" y="38587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5769864" y="38587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3" name="Text 26"/>
          <p:cNvSpPr txBox="1"/>
          <p:nvPr/>
        </p:nvSpPr>
        <p:spPr>
          <a:xfrm>
            <a:off x="5952744" y="37901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profile</a:t>
            </a:r>
            <a:endParaRPr lang="en-US" sz="850" dirty="0"/>
          </a:p>
        </p:txBody>
      </p:sp>
      <p:pic>
        <p:nvPicPr>
          <p:cNvPr id="34" name="Image 5" descr="/Users/macuser/Downloads/whatsapp/deck/img/contact-profile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5358384" y="4027932"/>
            <a:ext cx="5650992" cy="2372868"/>
          </a:xfrm>
          <a:prstGeom prst="rect">
            <a:avLst/>
          </a:prstGeom>
        </p:spPr>
      </p:pic>
      <p:sp>
        <p:nvSpPr>
          <p:cNvPr id="35" name="Shape 27"/>
          <p:cNvSpPr/>
          <p:nvPr/>
        </p:nvSpPr>
        <p:spPr>
          <a:xfrm>
            <a:off x="5349240" y="37719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4389120" cy="12816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numbers that matter, straight from your conversations.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516124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 volume by channel, first-response and resolution times, open versus resolved tickets, campaign results and what the period cost — for any date range, exportable to CSV.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401574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" y="4066032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033272" y="3979164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agent has their own view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their queue, their response times.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85800" y="460095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" y="4651248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033272" y="4564380"/>
            <a:ext cx="4041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Scheduled email digests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anyone who opts in.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85800" y="502158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" y="5071872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33272" y="4985004"/>
            <a:ext cx="4041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figure reconciles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the underlying messages — nothing estimated.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5349240" y="1417320"/>
            <a:ext cx="6126480" cy="4085082"/>
          </a:xfrm>
          <a:prstGeom prst="roundRect">
            <a:avLst>
              <a:gd name="adj" fmla="val 3134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16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5358384" y="1487729"/>
            <a:ext cx="61081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5358384" y="1426464"/>
            <a:ext cx="61081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5477256" y="150418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623560" y="150418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5769864" y="150418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5952744" y="1435608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</a:t>
            </a:r>
            <a:endParaRPr lang="en-US" sz="850" dirty="0"/>
          </a:p>
        </p:txBody>
      </p:sp>
      <p:pic>
        <p:nvPicPr>
          <p:cNvPr id="25" name="Image 4" descr="/Users/macuser/Downloads/whatsapp/deck/img/dashboard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5358384" y="1673352"/>
            <a:ext cx="6108192" cy="3829050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5349240" y="1417320"/>
            <a:ext cx="6126480" cy="4085082"/>
          </a:xfrm>
          <a:prstGeom prst="roundRect">
            <a:avLst>
              <a:gd name="adj" fmla="val 3134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· PERFORMANCE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87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how every agent is doing.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720840" y="2107184"/>
            <a:ext cx="47548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Speed, outcomes, workload and availability for the team and for each person — every figure compared with the period before.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720840" y="334162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3391916"/>
            <a:ext cx="118872" cy="1188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068312" y="3305048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response and resolution times,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response-target compliance, resolution rate, transfers and reopens.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720840" y="416458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4214876"/>
            <a:ext cx="118872" cy="1188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068312" y="4128008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leaderboard and a page per agent,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trends, backlog and time online, away and on break.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720840" y="4987544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5037836"/>
            <a:ext cx="118872" cy="1188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68312" y="4950968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 to CSV or email it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 schedule.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694944" y="9848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94944" y="9235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813816" y="1001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960120" y="1001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1106424" y="1001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1289304" y="9326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· The team</a:t>
            </a:r>
            <a:endParaRPr lang="en-US" sz="850" dirty="0"/>
          </a:p>
        </p:txBody>
      </p:sp>
      <p:pic>
        <p:nvPicPr>
          <p:cNvPr id="25" name="Image 4" descr="/Users/macuser/Downloads/whatsapp/deck/img/performance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1170432"/>
            <a:ext cx="5650992" cy="2372868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694944" y="38423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94944" y="37810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813816" y="38587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960120" y="38587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1106424" y="38587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3" name="Text 26"/>
          <p:cNvSpPr txBox="1"/>
          <p:nvPr/>
        </p:nvSpPr>
        <p:spPr>
          <a:xfrm>
            <a:off x="1289304" y="37901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· Leaderboard</a:t>
            </a:r>
            <a:endParaRPr lang="en-US" sz="850" dirty="0"/>
          </a:p>
        </p:txBody>
      </p:sp>
      <p:pic>
        <p:nvPicPr>
          <p:cNvPr id="34" name="Image 5" descr="/Users/macuser/Downloads/whatsapp/deck/img/performance-leaderboard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94944" y="4027932"/>
            <a:ext cx="5650992" cy="2372868"/>
          </a:xfrm>
          <a:prstGeom prst="rect">
            <a:avLst/>
          </a:prstGeom>
        </p:spPr>
      </p:pic>
      <p:sp>
        <p:nvSpPr>
          <p:cNvPr id="35" name="Shape 27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8229600" cy="493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per message. See every one of them.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1681734"/>
            <a:ext cx="77724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charged per message sent and received, and for AI replies from the same balance. Your usage, your spend limit and your monthly statement are all in the app — no surprises.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5800" y="2925318"/>
            <a:ext cx="3502152" cy="1600200"/>
          </a:xfrm>
          <a:prstGeom prst="roundRect">
            <a:avLst>
              <a:gd name="adj" fmla="val 9143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14400" y="3153918"/>
            <a:ext cx="420624" cy="420624"/>
          </a:xfrm>
          <a:prstGeom prst="roundRect">
            <a:avLst>
              <a:gd name="adj" fmla="val 28261"/>
            </a:avLst>
          </a:prstGeom>
          <a:solidFill>
            <a:srgbClr val="DCEBFF"/>
          </a:solidFill>
          <a:ln w="12700">
            <a:solidFill>
              <a:srgbClr val="DCEBFF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254502"/>
            <a:ext cx="219456" cy="21945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914400" y="3675126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Usage, itemised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914400" y="4004310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Messages by channel and conversation type, and AI usage by model and by day.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370832" y="2925318"/>
            <a:ext cx="3502152" cy="1600200"/>
          </a:xfrm>
          <a:prstGeom prst="roundRect">
            <a:avLst>
              <a:gd name="adj" fmla="val 9143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599432" y="3153918"/>
            <a:ext cx="420624" cy="420624"/>
          </a:xfrm>
          <a:prstGeom prst="roundRect">
            <a:avLst>
              <a:gd name="adj" fmla="val 28261"/>
            </a:avLst>
          </a:prstGeom>
          <a:solidFill>
            <a:srgbClr val="FFF0D9"/>
          </a:solidFill>
          <a:ln w="12700">
            <a:solidFill>
              <a:srgbClr val="FFF0D9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016" y="3254502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599432" y="3675126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spend limit you set</a:t>
            </a:r>
            <a:endParaRPr lang="en-US" sz="1350" dirty="0"/>
          </a:p>
        </p:txBody>
      </p:sp>
      <p:sp>
        <p:nvSpPr>
          <p:cNvPr id="18" name="Text 13"/>
          <p:cNvSpPr txBox="1"/>
          <p:nvPr/>
        </p:nvSpPr>
        <p:spPr>
          <a:xfrm>
            <a:off x="4599432" y="4004310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warned, or pause sending, at the limit. Out of credit, the AI hands over to a person.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8055864" y="2925318"/>
            <a:ext cx="3502152" cy="1600200"/>
          </a:xfrm>
          <a:prstGeom prst="roundRect">
            <a:avLst>
              <a:gd name="adj" fmla="val 9143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8284464" y="3153918"/>
            <a:ext cx="420624" cy="420624"/>
          </a:xfrm>
          <a:prstGeom prst="roundRect">
            <a:avLst>
              <a:gd name="adj" fmla="val 28261"/>
            </a:avLst>
          </a:prstGeom>
          <a:solidFill>
            <a:srgbClr val="DFF4E5"/>
          </a:solidFill>
          <a:ln w="12700">
            <a:solidFill>
              <a:srgbClr val="DFF4E5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5048" y="3254502"/>
            <a:ext cx="219456" cy="21945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8284464" y="3675126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statements</a:t>
            </a:r>
            <a:endParaRPr lang="en-US" sz="1350" dirty="0"/>
          </a:p>
        </p:txBody>
      </p:sp>
      <p:sp>
        <p:nvSpPr>
          <p:cNvPr id="23" name="Text 17"/>
          <p:cNvSpPr txBox="1"/>
          <p:nvPr/>
        </p:nvSpPr>
        <p:spPr>
          <a:xfrm>
            <a:off x="8284464" y="4004310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statement of usage each month that matches your ledger exactly, ready to download.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685800" y="4799838"/>
            <a:ext cx="6309360" cy="1646682"/>
          </a:xfrm>
          <a:prstGeom prst="roundRect">
            <a:avLst>
              <a:gd name="adj" fmla="val 7774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694944" y="4870247"/>
            <a:ext cx="629107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694944" y="4808982"/>
            <a:ext cx="629107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813816" y="4886706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960120" y="4886706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9" name="Shape 23"/>
          <p:cNvSpPr/>
          <p:nvPr/>
        </p:nvSpPr>
        <p:spPr>
          <a:xfrm>
            <a:off x="1106424" y="4886706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0" name="Text 24"/>
          <p:cNvSpPr txBox="1"/>
          <p:nvPr/>
        </p:nvSpPr>
        <p:spPr>
          <a:xfrm>
            <a:off x="1289304" y="4818126"/>
            <a:ext cx="5577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</a:t>
            </a:r>
            <a:endParaRPr lang="en-US" sz="850" dirty="0"/>
          </a:p>
        </p:txBody>
      </p:sp>
      <p:pic>
        <p:nvPicPr>
          <p:cNvPr id="31" name="Image 4" descr="/Users/macuser/Downloads/whatsapp/deck/img/billing-usage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94944" y="5055870"/>
            <a:ext cx="6291072" cy="1390650"/>
          </a:xfrm>
          <a:prstGeom prst="rect">
            <a:avLst/>
          </a:prstGeom>
        </p:spPr>
      </p:pic>
      <p:sp>
        <p:nvSpPr>
          <p:cNvPr id="32" name="Shape 25"/>
          <p:cNvSpPr/>
          <p:nvPr/>
        </p:nvSpPr>
        <p:spPr>
          <a:xfrm>
            <a:off x="685800" y="4799838"/>
            <a:ext cx="6309360" cy="1646682"/>
          </a:xfrm>
          <a:prstGeom prst="roundRect">
            <a:avLst>
              <a:gd name="adj" fmla="val 7774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7223760" y="4799838"/>
            <a:ext cx="4279392" cy="1646682"/>
          </a:xfrm>
          <a:prstGeom prst="roundRect">
            <a:avLst>
              <a:gd name="adj" fmla="val 7774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7232904" y="4870247"/>
            <a:ext cx="4261104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7232904" y="4808982"/>
            <a:ext cx="4261104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7351776" y="4886706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7" name="Shape 30"/>
          <p:cNvSpPr/>
          <p:nvPr/>
        </p:nvSpPr>
        <p:spPr>
          <a:xfrm>
            <a:off x="7498080" y="4886706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8" name="Shape 31"/>
          <p:cNvSpPr/>
          <p:nvPr/>
        </p:nvSpPr>
        <p:spPr>
          <a:xfrm>
            <a:off x="7644384" y="4886706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9" name="Text 32"/>
          <p:cNvSpPr txBox="1"/>
          <p:nvPr/>
        </p:nvSpPr>
        <p:spPr>
          <a:xfrm>
            <a:off x="7827264" y="4818126"/>
            <a:ext cx="35478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 of usage</a:t>
            </a:r>
            <a:endParaRPr lang="en-US" sz="850" dirty="0"/>
          </a:p>
        </p:txBody>
      </p:sp>
      <p:pic>
        <p:nvPicPr>
          <p:cNvPr id="40" name="Image 5" descr="/Users/macuser/Downloads/whatsapp/deck/img/invoice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7232904" y="5055870"/>
            <a:ext cx="4261104" cy="1390650"/>
          </a:xfrm>
          <a:prstGeom prst="rect">
            <a:avLst/>
          </a:prstGeom>
        </p:spPr>
      </p:pic>
      <p:sp>
        <p:nvSpPr>
          <p:cNvPr id="41" name="Shape 33"/>
          <p:cNvSpPr/>
          <p:nvPr/>
        </p:nvSpPr>
        <p:spPr>
          <a:xfrm>
            <a:off x="7223760" y="4799838"/>
            <a:ext cx="4279392" cy="1646682"/>
          </a:xfrm>
          <a:prstGeom prst="roundRect">
            <a:avLst>
              <a:gd name="adj" fmla="val 7774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720840" y="9144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&amp; CONTROL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720840" y="1188720"/>
            <a:ext cx="4754880" cy="931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data, your team, your rules.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6720840" y="220218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32" y="2252472"/>
            <a:ext cx="118872" cy="11887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068312" y="2165604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Two-factor authentication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recovery codes; see and sign out every active session.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6720840" y="302514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32" y="3075432"/>
            <a:ext cx="118872" cy="11887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068312" y="2988564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roles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agents see conversations, and only owners and admins see credentials and billing.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6720840" y="3848100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32" y="3898392"/>
            <a:ext cx="118872" cy="11887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7068312" y="3811524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audit trail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sensitive changes — who changed what, and when.</a:t>
            </a:r>
            <a:endParaRPr lang="en-US" sz="1250" dirty="0"/>
          </a:p>
        </p:txBody>
      </p:sp>
      <p:sp>
        <p:nvSpPr>
          <p:cNvPr id="17" name="Shape 11"/>
          <p:cNvSpPr/>
          <p:nvPr/>
        </p:nvSpPr>
        <p:spPr>
          <a:xfrm>
            <a:off x="6720840" y="443331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132" y="4483608"/>
            <a:ext cx="118872" cy="118872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7068312" y="4396740"/>
            <a:ext cx="4407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Opt-outs honoured automatically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 customer who replies STOP is never sent marketing again.</a:t>
            </a:r>
            <a:endParaRPr lang="en-US" sz="1250" dirty="0"/>
          </a:p>
        </p:txBody>
      </p:sp>
      <p:sp>
        <p:nvSpPr>
          <p:cNvPr id="20" name="Shape 13"/>
          <p:cNvSpPr/>
          <p:nvPr/>
        </p:nvSpPr>
        <p:spPr>
          <a:xfrm>
            <a:off x="6720840" y="5256276"/>
            <a:ext cx="219456" cy="219456"/>
          </a:xfrm>
          <a:prstGeom prst="ellipse">
            <a:avLst/>
          </a:prstGeom>
          <a:solidFill>
            <a:srgbClr val="007AFF">
              <a:alpha val="14000"/>
            </a:srgbClr>
          </a:solidFill>
          <a:ln w="12700">
            <a:solidFill>
              <a:srgbClr val="007AFF">
                <a:alpha val="14000"/>
              </a:srgbClr>
            </a:solidFill>
            <a:prstDash val="solid"/>
          </a:ln>
        </p:spPr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132" y="5306568"/>
            <a:ext cx="118872" cy="118872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7068312" y="5219700"/>
            <a:ext cx="4407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export and deletion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request, with configurable retention.</a:t>
            </a:r>
            <a:endParaRPr lang="en-US" sz="1250" dirty="0"/>
          </a:p>
        </p:txBody>
      </p:sp>
      <p:sp>
        <p:nvSpPr>
          <p:cNvPr id="23" name="Shape 15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24" name="Shape 16"/>
          <p:cNvSpPr/>
          <p:nvPr/>
        </p:nvSpPr>
        <p:spPr>
          <a:xfrm>
            <a:off x="694944" y="9848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5" name="Shape 17"/>
          <p:cNvSpPr/>
          <p:nvPr/>
        </p:nvSpPr>
        <p:spPr>
          <a:xfrm>
            <a:off x="694944" y="9235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6" name="Shape 18"/>
          <p:cNvSpPr/>
          <p:nvPr/>
        </p:nvSpPr>
        <p:spPr>
          <a:xfrm>
            <a:off x="813816" y="1001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7" name="Shape 19"/>
          <p:cNvSpPr/>
          <p:nvPr/>
        </p:nvSpPr>
        <p:spPr>
          <a:xfrm>
            <a:off x="960120" y="1001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1106424" y="1001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9" name="Text 21"/>
          <p:cNvSpPr txBox="1"/>
          <p:nvPr/>
        </p:nvSpPr>
        <p:spPr>
          <a:xfrm>
            <a:off x="1289304" y="9326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Settings · Security</a:t>
            </a:r>
            <a:endParaRPr lang="en-US" sz="850" dirty="0"/>
          </a:p>
        </p:txBody>
      </p:sp>
      <p:pic>
        <p:nvPicPr>
          <p:cNvPr id="30" name="Image 6" descr="/Users/macuser/Downloads/whatsapp/deck/img/security-2fa.jp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694944" y="1170432"/>
            <a:ext cx="5650992" cy="2372868"/>
          </a:xfrm>
          <a:prstGeom prst="rect">
            <a:avLst/>
          </a:prstGeom>
        </p:spPr>
      </p:pic>
      <p:sp>
        <p:nvSpPr>
          <p:cNvPr id="31" name="Shape 22"/>
          <p:cNvSpPr/>
          <p:nvPr/>
        </p:nvSpPr>
        <p:spPr>
          <a:xfrm>
            <a:off x="685800" y="9144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32" name="Shape 23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33" name="Shape 24"/>
          <p:cNvSpPr/>
          <p:nvPr/>
        </p:nvSpPr>
        <p:spPr>
          <a:xfrm>
            <a:off x="694944" y="3842309"/>
            <a:ext cx="56509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4" name="Shape 25"/>
          <p:cNvSpPr/>
          <p:nvPr/>
        </p:nvSpPr>
        <p:spPr>
          <a:xfrm>
            <a:off x="694944" y="3781044"/>
            <a:ext cx="56509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35" name="Shape 26"/>
          <p:cNvSpPr/>
          <p:nvPr/>
        </p:nvSpPr>
        <p:spPr>
          <a:xfrm>
            <a:off x="813816" y="38587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6" name="Shape 27"/>
          <p:cNvSpPr/>
          <p:nvPr/>
        </p:nvSpPr>
        <p:spPr>
          <a:xfrm>
            <a:off x="960120" y="38587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7" name="Shape 28"/>
          <p:cNvSpPr/>
          <p:nvPr/>
        </p:nvSpPr>
        <p:spPr>
          <a:xfrm>
            <a:off x="1106424" y="38587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8" name="Text 29"/>
          <p:cNvSpPr txBox="1"/>
          <p:nvPr/>
        </p:nvSpPr>
        <p:spPr>
          <a:xfrm>
            <a:off x="1289304" y="3790188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Settings · Sessions</a:t>
            </a:r>
            <a:endParaRPr lang="en-US" sz="850" dirty="0"/>
          </a:p>
        </p:txBody>
      </p:sp>
      <p:pic>
        <p:nvPicPr>
          <p:cNvPr id="39" name="Image 7" descr="/Users/macuser/Downloads/whatsapp/deck/img/security-sessions.jp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694944" y="4027932"/>
            <a:ext cx="5650992" cy="2372868"/>
          </a:xfrm>
          <a:prstGeom prst="rect">
            <a:avLst/>
          </a:prstGeom>
        </p:spPr>
      </p:pic>
      <p:sp>
        <p:nvSpPr>
          <p:cNvPr id="40" name="Shape 30"/>
          <p:cNvSpPr/>
          <p:nvPr/>
        </p:nvSpPr>
        <p:spPr>
          <a:xfrm>
            <a:off x="685800" y="3771900"/>
            <a:ext cx="5669280" cy="2628900"/>
          </a:xfrm>
          <a:prstGeom prst="roundRect">
            <a:avLst>
              <a:gd name="adj" fmla="val 4870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EVERYWHERE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10058400" cy="493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 or dark. Desk or phone. Mouse or keyboard.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685800" y="2286000"/>
            <a:ext cx="6035040" cy="4027932"/>
          </a:xfrm>
          <a:prstGeom prst="roundRect">
            <a:avLst>
              <a:gd name="adj" fmla="val 3178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94944" y="2356409"/>
            <a:ext cx="601675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94944" y="2295144"/>
            <a:ext cx="601675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3816" y="23728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60120" y="23728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106424" y="23728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289304" y="2304288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Inbox · Dark</a:t>
            </a:r>
            <a:endParaRPr lang="en-US" sz="850" dirty="0"/>
          </a:p>
        </p:txBody>
      </p:sp>
      <p:pic>
        <p:nvPicPr>
          <p:cNvPr id="15" name="Image 1" descr="/Users/macuser/Downloads/whatsapp/deck/img/inbox-dark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94944" y="2542032"/>
            <a:ext cx="6016752" cy="37719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85800" y="2286000"/>
            <a:ext cx="6035040" cy="4027932"/>
          </a:xfrm>
          <a:prstGeom prst="roundRect">
            <a:avLst>
              <a:gd name="adj" fmla="val 3178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685800" y="635508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 mode, or follow your system setting.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6949440" y="2286000"/>
            <a:ext cx="2880360" cy="1825828"/>
          </a:xfrm>
          <a:prstGeom prst="roundRect">
            <a:avLst>
              <a:gd name="adj" fmla="val 7011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958584" y="2356409"/>
            <a:ext cx="286207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958584" y="2295144"/>
            <a:ext cx="286207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077456" y="23728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7223760" y="23728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7370064" y="23728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7552944" y="230428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⌘K</a:t>
            </a:r>
            <a:endParaRPr lang="en-US" sz="850" dirty="0"/>
          </a:p>
        </p:txBody>
      </p:sp>
      <p:pic>
        <p:nvPicPr>
          <p:cNvPr id="25" name="Image 2" descr="/Users/macuser/Downloads/whatsapp/deck/img/command-palette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958584" y="2542032"/>
            <a:ext cx="2862072" cy="1569796"/>
          </a:xfrm>
          <a:prstGeom prst="rect">
            <a:avLst/>
          </a:prstGeom>
        </p:spPr>
      </p:pic>
      <p:sp>
        <p:nvSpPr>
          <p:cNvPr id="26" name="Shape 21"/>
          <p:cNvSpPr/>
          <p:nvPr/>
        </p:nvSpPr>
        <p:spPr>
          <a:xfrm>
            <a:off x="6949440" y="2286000"/>
            <a:ext cx="2880360" cy="1825828"/>
          </a:xfrm>
          <a:prstGeom prst="roundRect">
            <a:avLst>
              <a:gd name="adj" fmla="val 7011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27" name="Text 22"/>
          <p:cNvSpPr txBox="1"/>
          <p:nvPr/>
        </p:nvSpPr>
        <p:spPr>
          <a:xfrm>
            <a:off x="6949440" y="43891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⌘K jumps anywhere.</a:t>
            </a:r>
            <a:endParaRPr lang="en-US" sz="1000" dirty="0"/>
          </a:p>
        </p:txBody>
      </p:sp>
      <p:sp>
        <p:nvSpPr>
          <p:cNvPr id="28" name="Shape 23"/>
          <p:cNvSpPr/>
          <p:nvPr/>
        </p:nvSpPr>
        <p:spPr>
          <a:xfrm>
            <a:off x="10104120" y="2286000"/>
            <a:ext cx="1600200" cy="3104388"/>
          </a:xfrm>
          <a:prstGeom prst="roundRect">
            <a:avLst>
              <a:gd name="adj" fmla="val 18286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12000"/>
              </a:srgbClr>
            </a:outerShdw>
          </a:effectLst>
        </p:spPr>
      </p:sp>
      <p:pic>
        <p:nvPicPr>
          <p:cNvPr id="29" name="Image 3" descr="/Users/macuser/Downloads/whatsapp/deck/img/inbox-mobile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0131552" y="2313432"/>
            <a:ext cx="1545336" cy="3049524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9784080" y="55778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on a phone.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8E8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914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6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188720"/>
            <a:ext cx="8229600" cy="493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in an afternoon.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685800" y="2286000"/>
            <a:ext cx="1696212" cy="1783080"/>
          </a:xfrm>
          <a:prstGeom prst="roundRect">
            <a:avLst>
              <a:gd name="adj" fmla="val 862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86968" y="2487168"/>
            <a:ext cx="365760" cy="36576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86968" y="2487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86968" y="2971800"/>
            <a:ext cx="1293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in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886968" y="3273552"/>
            <a:ext cx="12938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Google or an email address.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2510028" y="2286000"/>
            <a:ext cx="1696212" cy="1783080"/>
          </a:xfrm>
          <a:prstGeom prst="roundRect">
            <a:avLst>
              <a:gd name="adj" fmla="val 862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11196" y="2487168"/>
            <a:ext cx="365760" cy="36576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2711196" y="2487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2711196" y="2971800"/>
            <a:ext cx="1293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channels</a:t>
            </a:r>
            <a:endParaRPr lang="en-US" sz="1250" dirty="0"/>
          </a:p>
        </p:txBody>
      </p:sp>
      <p:sp>
        <p:nvSpPr>
          <p:cNvPr id="17" name="Text 14"/>
          <p:cNvSpPr txBox="1"/>
          <p:nvPr/>
        </p:nvSpPr>
        <p:spPr>
          <a:xfrm>
            <a:off x="2711196" y="3273552"/>
            <a:ext cx="12938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WhatsApp, Instagram and your Facebook Page, guided step by step.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4334256" y="2286000"/>
            <a:ext cx="1696212" cy="1783080"/>
          </a:xfrm>
          <a:prstGeom prst="roundRect">
            <a:avLst>
              <a:gd name="adj" fmla="val 862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535424" y="2487168"/>
            <a:ext cx="365760" cy="36576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535424" y="2487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4535424" y="2971800"/>
            <a:ext cx="1293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 your team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4535424" y="3273552"/>
            <a:ext cx="12938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person gets an email and the role you chose.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6158484" y="2286000"/>
            <a:ext cx="1696212" cy="1783080"/>
          </a:xfrm>
          <a:prstGeom prst="roundRect">
            <a:avLst>
              <a:gd name="adj" fmla="val 862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59652" y="2487168"/>
            <a:ext cx="365760" cy="36576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359652" y="2487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6359652" y="2971800"/>
            <a:ext cx="1293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templates</a:t>
            </a:r>
            <a:endParaRPr lang="en-US" sz="1250" dirty="0"/>
          </a:p>
        </p:txBody>
      </p:sp>
      <p:sp>
        <p:nvSpPr>
          <p:cNvPr id="27" name="Text 24"/>
          <p:cNvSpPr txBox="1"/>
          <p:nvPr/>
        </p:nvSpPr>
        <p:spPr>
          <a:xfrm>
            <a:off x="6359652" y="3273552"/>
            <a:ext cx="12938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 to Meta and wait for the green badge.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7982712" y="2286000"/>
            <a:ext cx="1696212" cy="1783080"/>
          </a:xfrm>
          <a:prstGeom prst="roundRect">
            <a:avLst>
              <a:gd name="adj" fmla="val 862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83880" y="2487168"/>
            <a:ext cx="365760" cy="36576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183880" y="2487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8183880" y="2971800"/>
            <a:ext cx="1293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 your AI</a:t>
            </a:r>
            <a:endParaRPr lang="en-US" sz="1250" dirty="0"/>
          </a:p>
        </p:txBody>
      </p:sp>
      <p:sp>
        <p:nvSpPr>
          <p:cNvPr id="32" name="Text 29"/>
          <p:cNvSpPr txBox="1"/>
          <p:nvPr/>
        </p:nvSpPr>
        <p:spPr>
          <a:xfrm>
            <a:off x="8183880" y="3273552"/>
            <a:ext cx="12938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Optional: a voice and your material, tested, then on.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9806940" y="2286000"/>
            <a:ext cx="1696212" cy="1783080"/>
          </a:xfrm>
          <a:prstGeom prst="roundRect">
            <a:avLst>
              <a:gd name="adj" fmla="val 8625"/>
            </a:avLst>
          </a:prstGeom>
          <a:solidFill>
            <a:srgbClr val="F2F2F7"/>
          </a:solidFill>
          <a:ln w="12700">
            <a:solidFill>
              <a:srgbClr val="F2F2F7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10008108" y="2487168"/>
            <a:ext cx="365760" cy="36576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10008108" y="2487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36" name="Text 33"/>
          <p:cNvSpPr txBox="1"/>
          <p:nvPr/>
        </p:nvSpPr>
        <p:spPr>
          <a:xfrm>
            <a:off x="10008108" y="2971800"/>
            <a:ext cx="1293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answering</a:t>
            </a:r>
            <a:endParaRPr lang="en-US" sz="1250" dirty="0"/>
          </a:p>
        </p:txBody>
      </p:sp>
      <p:sp>
        <p:nvSpPr>
          <p:cNvPr id="37" name="Text 34"/>
          <p:cNvSpPr txBox="1"/>
          <p:nvPr/>
        </p:nvSpPr>
        <p:spPr>
          <a:xfrm>
            <a:off x="10008108" y="3273552"/>
            <a:ext cx="12938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C5C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Messages route to your agents from the first minute.</a:t>
            </a:r>
            <a:endParaRPr lang="en-US" sz="1050" dirty="0"/>
          </a:p>
        </p:txBody>
      </p:sp>
      <p:sp>
        <p:nvSpPr>
          <p:cNvPr id="38" name="Shape 35"/>
          <p:cNvSpPr/>
          <p:nvPr/>
        </p:nvSpPr>
        <p:spPr>
          <a:xfrm>
            <a:off x="685800" y="4343400"/>
            <a:ext cx="6035040" cy="2066544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39" name="Shape 36"/>
          <p:cNvSpPr/>
          <p:nvPr/>
        </p:nvSpPr>
        <p:spPr>
          <a:xfrm>
            <a:off x="694944" y="4413809"/>
            <a:ext cx="601675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694944" y="4352544"/>
            <a:ext cx="601675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813816" y="4430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960120" y="4430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1106424" y="4430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1289304" y="4361688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850" dirty="0"/>
          </a:p>
        </p:txBody>
      </p:sp>
      <p:pic>
        <p:nvPicPr>
          <p:cNvPr id="45" name="Image 1" descr="/Users/macuser/Downloads/whatsapp/deck/img/team-invite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94944" y="4599432"/>
            <a:ext cx="6016752" cy="1810512"/>
          </a:xfrm>
          <a:prstGeom prst="rect">
            <a:avLst/>
          </a:prstGeom>
        </p:spPr>
      </p:pic>
      <p:sp>
        <p:nvSpPr>
          <p:cNvPr id="46" name="Shape 42"/>
          <p:cNvSpPr/>
          <p:nvPr/>
        </p:nvSpPr>
        <p:spPr>
          <a:xfrm>
            <a:off x="685800" y="4343400"/>
            <a:ext cx="6035040" cy="2066544"/>
          </a:xfrm>
          <a:prstGeom prst="roundRect">
            <a:avLst>
              <a:gd name="adj" fmla="val 6195"/>
            </a:avLst>
          </a:prstGeom>
          <a:ln w="9525">
            <a:solidFill>
              <a:srgbClr val="D9D9DE"/>
            </a:solidFill>
            <a:prstDash val="solid"/>
          </a:ln>
        </p:spPr>
      </p:sp>
      <p:sp>
        <p:nvSpPr>
          <p:cNvPr id="47" name="Shape 43"/>
          <p:cNvSpPr/>
          <p:nvPr/>
        </p:nvSpPr>
        <p:spPr>
          <a:xfrm>
            <a:off x="6949440" y="4343400"/>
            <a:ext cx="4754880" cy="2062886"/>
          </a:xfrm>
          <a:prstGeom prst="roundRect">
            <a:avLst>
              <a:gd name="adj" fmla="val 6206"/>
            </a:avLst>
          </a:prstGeom>
          <a:solidFill>
            <a:srgbClr val="FFFFFF"/>
          </a:solidFill>
          <a:ln w="9525">
            <a:solidFill>
              <a:srgbClr val="D9D9DE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0000"/>
              </a:srgbClr>
            </a:outerShdw>
          </a:effectLst>
        </p:spPr>
      </p:sp>
      <p:sp>
        <p:nvSpPr>
          <p:cNvPr id="48" name="Shape 44"/>
          <p:cNvSpPr/>
          <p:nvPr/>
        </p:nvSpPr>
        <p:spPr>
          <a:xfrm>
            <a:off x="6958584" y="4413809"/>
            <a:ext cx="4736592" cy="185623"/>
          </a:xfrm>
          <a:prstGeom prst="rect">
            <a:avLst/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6958584" y="4352544"/>
            <a:ext cx="4736592" cy="256032"/>
          </a:xfrm>
          <a:prstGeom prst="roundRect">
            <a:avLst>
              <a:gd name="adj" fmla="val 50000"/>
            </a:avLst>
          </a:prstGeom>
          <a:solidFill>
            <a:srgbClr val="E7E7EA"/>
          </a:solidFill>
          <a:ln w="12700">
            <a:solidFill>
              <a:srgbClr val="E7E7EA"/>
            </a:solidFill>
            <a:prstDash val="solid"/>
          </a:ln>
        </p:spPr>
      </p:sp>
      <p:sp>
        <p:nvSpPr>
          <p:cNvPr id="50" name="Shape 46"/>
          <p:cNvSpPr/>
          <p:nvPr/>
        </p:nvSpPr>
        <p:spPr>
          <a:xfrm>
            <a:off x="7077456" y="4430268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7223760" y="4430268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52" name="Shape 48"/>
          <p:cNvSpPr/>
          <p:nvPr/>
        </p:nvSpPr>
        <p:spPr>
          <a:xfrm>
            <a:off x="7370064" y="4430268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53" name="Text 49"/>
          <p:cNvSpPr txBox="1"/>
          <p:nvPr/>
        </p:nvSpPr>
        <p:spPr>
          <a:xfrm>
            <a:off x="7552944" y="436168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 email</a:t>
            </a:r>
            <a:endParaRPr lang="en-US" sz="850" dirty="0"/>
          </a:p>
        </p:txBody>
      </p:sp>
      <p:pic>
        <p:nvPicPr>
          <p:cNvPr id="54" name="Image 2" descr="/Users/macuser/Downloads/whatsapp/deck/img/invite-email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958584" y="4599432"/>
            <a:ext cx="4736592" cy="1806854"/>
          </a:xfrm>
          <a:prstGeom prst="rect">
            <a:avLst/>
          </a:prstGeom>
        </p:spPr>
      </p:pic>
      <p:sp>
        <p:nvSpPr>
          <p:cNvPr id="55" name="Shape 50"/>
          <p:cNvSpPr/>
          <p:nvPr/>
        </p:nvSpPr>
        <p:spPr>
          <a:xfrm>
            <a:off x="6949440" y="4343400"/>
            <a:ext cx="4754880" cy="2062886"/>
          </a:xfrm>
          <a:prstGeom prst="roundRect">
            <a:avLst>
              <a:gd name="adj" fmla="val 6206"/>
            </a:avLst>
          </a:prstGeom>
          <a:ln w="9525">
            <a:solidFill>
              <a:srgbClr val="D9D9DE"/>
            </a:solidFill>
            <a:prstDash val="solid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" y="406908"/>
            <a:ext cx="192024" cy="1920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41248" y="30175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1155680" y="30175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B8B8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669280" y="1874520"/>
            <a:ext cx="841248" cy="841248"/>
          </a:xfrm>
          <a:prstGeom prst="roundRect">
            <a:avLst>
              <a:gd name="adj" fmla="val 26087"/>
            </a:avLst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448" y="2075688"/>
            <a:ext cx="438912" cy="43891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828800" y="2880360"/>
            <a:ext cx="8531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</a:t>
            </a:r>
            <a:endParaRPr lang="en-US" sz="4000" dirty="0"/>
          </a:p>
        </p:txBody>
      </p:sp>
      <p:sp>
        <p:nvSpPr>
          <p:cNvPr id="9" name="Text 5"/>
          <p:cNvSpPr txBox="1"/>
          <p:nvPr/>
        </p:nvSpPr>
        <p:spPr>
          <a:xfrm>
            <a:off x="2468880" y="3749040"/>
            <a:ext cx="7251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8B8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inbox for WhatsApp, Instagram and Messenger — with an AI agent, contacts, tickets, templates, campaigns and reporting to run support on them.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694176" y="4800600"/>
            <a:ext cx="1078992" cy="329184"/>
          </a:xfrm>
          <a:prstGeom prst="roundRect">
            <a:avLst>
              <a:gd name="adj" fmla="val 50000"/>
            </a:avLst>
          </a:prstGeom>
          <a:solidFill>
            <a:srgbClr val="1C1C1E"/>
          </a:solidFill>
          <a:ln w="12700">
            <a:solidFill>
              <a:srgbClr val="1C1C1E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822192" y="4919472"/>
            <a:ext cx="91440" cy="91440"/>
          </a:xfrm>
          <a:prstGeom prst="ellipse">
            <a:avLst/>
          </a:prstGeom>
          <a:solidFill>
            <a:srgbClr val="34C759"/>
          </a:solidFill>
          <a:ln w="12700">
            <a:solidFill>
              <a:srgbClr val="34C759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3968496" y="4800600"/>
            <a:ext cx="7863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4882896" y="4800600"/>
            <a:ext cx="1156716" cy="329184"/>
          </a:xfrm>
          <a:prstGeom prst="roundRect">
            <a:avLst>
              <a:gd name="adj" fmla="val 50000"/>
            </a:avLst>
          </a:prstGeom>
          <a:solidFill>
            <a:srgbClr val="1C1C1E"/>
          </a:solidFill>
          <a:ln w="12700">
            <a:solidFill>
              <a:srgbClr val="1C1C1E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010912" y="4919472"/>
            <a:ext cx="91440" cy="91440"/>
          </a:xfrm>
          <a:prstGeom prst="ellipse">
            <a:avLst/>
          </a:prstGeom>
          <a:solidFill>
            <a:srgbClr val="AF52DE"/>
          </a:solidFill>
          <a:ln w="12700">
            <a:solidFill>
              <a:srgbClr val="AF52DE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5157216" y="4800600"/>
            <a:ext cx="8641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6149340" y="4800600"/>
            <a:ext cx="1156716" cy="329184"/>
          </a:xfrm>
          <a:prstGeom prst="roundRect">
            <a:avLst>
              <a:gd name="adj" fmla="val 50000"/>
            </a:avLst>
          </a:prstGeom>
          <a:solidFill>
            <a:srgbClr val="1C1C1E"/>
          </a:solidFill>
          <a:ln w="12700">
            <a:solidFill>
              <a:srgbClr val="1C1C1E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277356" y="4919472"/>
            <a:ext cx="91440" cy="91440"/>
          </a:xfrm>
          <a:prstGeom prst="ellipse">
            <a:avLst/>
          </a:prstGeom>
          <a:solidFill>
            <a:srgbClr val="007AFF"/>
          </a:solidFill>
          <a:ln w="12700">
            <a:solidFill>
              <a:srgbClr val="007AFF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6423660" y="4800600"/>
            <a:ext cx="8641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Messenger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7415784" y="4800600"/>
            <a:ext cx="1078992" cy="329184"/>
          </a:xfrm>
          <a:prstGeom prst="roundRect">
            <a:avLst>
              <a:gd name="adj" fmla="val 50000"/>
            </a:avLst>
          </a:prstGeom>
          <a:solidFill>
            <a:srgbClr val="1C1C1E"/>
          </a:solidFill>
          <a:ln w="12700">
            <a:solidFill>
              <a:srgbClr val="1C1C1E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7543800" y="4919472"/>
            <a:ext cx="91440" cy="91440"/>
          </a:xfrm>
          <a:prstGeom prst="ellipse">
            <a:avLst/>
          </a:prstGeom>
          <a:solidFill>
            <a:srgbClr val="5E5CE6"/>
          </a:solidFill>
          <a:ln w="12700">
            <a:solidFill>
              <a:srgbClr val="5E5CE6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7690104" y="4800600"/>
            <a:ext cx="7863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Meridian Product Tour</dc:title>
  <dc:subject>PptxGenJS Presentation</dc:subject>
  <dc:creator>Meridian</dc:creator>
  <cp:lastModifiedBy>Meridian</cp:lastModifiedBy>
  <cp:revision>1</cp:revision>
  <dcterms:created xsi:type="dcterms:W3CDTF">2026-09-16T09:08:00Z</dcterms:created>
  <dcterms:modified xsi:type="dcterms:W3CDTF">2026-09-16T09:08:00Z</dcterms:modified>
</cp:coreProperties>
</file>